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54" r:id="rId2"/>
    <p:sldId id="256" r:id="rId3"/>
    <p:sldId id="555" r:id="rId4"/>
    <p:sldId id="554" r:id="rId5"/>
    <p:sldId id="520" r:id="rId6"/>
    <p:sldId id="522" r:id="rId7"/>
    <p:sldId id="521" r:id="rId8"/>
    <p:sldId id="436" r:id="rId9"/>
    <p:sldId id="523" r:id="rId10"/>
    <p:sldId id="556" r:id="rId11"/>
    <p:sldId id="541" r:id="rId12"/>
    <p:sldId id="503" r:id="rId13"/>
    <p:sldId id="540" r:id="rId14"/>
    <p:sldId id="542" r:id="rId15"/>
    <p:sldId id="515" r:id="rId16"/>
    <p:sldId id="435" r:id="rId17"/>
    <p:sldId id="571" r:id="rId18"/>
    <p:sldId id="557" r:id="rId19"/>
    <p:sldId id="575" r:id="rId20"/>
    <p:sldId id="574" r:id="rId21"/>
    <p:sldId id="572" r:id="rId22"/>
    <p:sldId id="573" r:id="rId23"/>
    <p:sldId id="576" r:id="rId24"/>
    <p:sldId id="577" r:id="rId25"/>
    <p:sldId id="578" r:id="rId26"/>
    <p:sldId id="580" r:id="rId27"/>
    <p:sldId id="581" r:id="rId28"/>
    <p:sldId id="490" r:id="rId29"/>
    <p:sldId id="491" r:id="rId30"/>
    <p:sldId id="579" r:id="rId31"/>
    <p:sldId id="535" r:id="rId32"/>
    <p:sldId id="564" r:id="rId33"/>
    <p:sldId id="510" r:id="rId34"/>
    <p:sldId id="568" r:id="rId35"/>
    <p:sldId id="513" r:id="rId36"/>
    <p:sldId id="545" r:id="rId37"/>
    <p:sldId id="582" r:id="rId38"/>
    <p:sldId id="583" r:id="rId39"/>
    <p:sldId id="584" r:id="rId40"/>
    <p:sldId id="585" r:id="rId41"/>
    <p:sldId id="586" r:id="rId42"/>
    <p:sldId id="290" r:id="rId43"/>
    <p:sldId id="528" r:id="rId44"/>
    <p:sldId id="532" r:id="rId45"/>
    <p:sldId id="524" r:id="rId46"/>
    <p:sldId id="531" r:id="rId47"/>
  </p:sldIdLst>
  <p:sldSz cx="9144000" cy="6858000" type="screen4x3"/>
  <p:notesSz cx="9944100" cy="6805613"/>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3B59D2-DD91-46B9-8B8C-767C44F69136}">
          <p14:sldIdLst>
            <p14:sldId id="354"/>
            <p14:sldId id="256"/>
            <p14:sldId id="555"/>
            <p14:sldId id="554"/>
            <p14:sldId id="520"/>
            <p14:sldId id="522"/>
            <p14:sldId id="521"/>
            <p14:sldId id="436"/>
            <p14:sldId id="523"/>
            <p14:sldId id="556"/>
            <p14:sldId id="541"/>
            <p14:sldId id="503"/>
            <p14:sldId id="540"/>
            <p14:sldId id="542"/>
            <p14:sldId id="515"/>
            <p14:sldId id="435"/>
            <p14:sldId id="571"/>
            <p14:sldId id="557"/>
            <p14:sldId id="575"/>
            <p14:sldId id="574"/>
            <p14:sldId id="572"/>
            <p14:sldId id="573"/>
            <p14:sldId id="576"/>
            <p14:sldId id="577"/>
            <p14:sldId id="578"/>
            <p14:sldId id="580"/>
            <p14:sldId id="581"/>
            <p14:sldId id="490"/>
            <p14:sldId id="491"/>
            <p14:sldId id="579"/>
            <p14:sldId id="535"/>
            <p14:sldId id="564"/>
            <p14:sldId id="510"/>
            <p14:sldId id="568"/>
            <p14:sldId id="513"/>
            <p14:sldId id="545"/>
            <p14:sldId id="582"/>
            <p14:sldId id="583"/>
            <p14:sldId id="584"/>
            <p14:sldId id="585"/>
            <p14:sldId id="586"/>
            <p14:sldId id="290"/>
            <p14:sldId id="528"/>
            <p14:sldId id="532"/>
            <p14:sldId id="524"/>
            <p14:sldId id="5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78302" autoAdjust="0"/>
  </p:normalViewPr>
  <p:slideViewPr>
    <p:cSldViewPr>
      <p:cViewPr varScale="1">
        <p:scale>
          <a:sx n="104" d="100"/>
          <a:sy n="104" d="100"/>
        </p:scale>
        <p:origin x="1434" y="96"/>
      </p:cViewPr>
      <p:guideLst>
        <p:guide orient="horz" pos="2160"/>
        <p:guide pos="2880"/>
      </p:guideLst>
    </p:cSldViewPr>
  </p:slideViewPr>
  <p:notesTextViewPr>
    <p:cViewPr>
      <p:scale>
        <a:sx n="1" d="1"/>
        <a:sy n="1" d="1"/>
      </p:scale>
      <p:origin x="0" y="0"/>
    </p:cViewPr>
  </p:notesTextViewPr>
  <p:sorterViewPr>
    <p:cViewPr>
      <p:scale>
        <a:sx n="100" d="100"/>
        <a:sy n="100" d="100"/>
      </p:scale>
      <p:origin x="0" y="-7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9110" cy="340281"/>
          </a:xfrm>
          <a:prstGeom prst="rect">
            <a:avLst/>
          </a:prstGeom>
        </p:spPr>
        <p:txBody>
          <a:bodyPr vert="horz" lIns="92257" tIns="46128" rIns="92257" bIns="46128" rtlCol="0"/>
          <a:lstStyle>
            <a:lvl1pPr algn="l">
              <a:defRPr sz="1200"/>
            </a:lvl1pPr>
          </a:lstStyle>
          <a:p>
            <a:endParaRPr lang="en-GB" dirty="0"/>
          </a:p>
        </p:txBody>
      </p:sp>
      <p:sp>
        <p:nvSpPr>
          <p:cNvPr id="3" name="Date Placeholder 2"/>
          <p:cNvSpPr>
            <a:spLocks noGrp="1"/>
          </p:cNvSpPr>
          <p:nvPr>
            <p:ph type="dt" sz="quarter" idx="1"/>
          </p:nvPr>
        </p:nvSpPr>
        <p:spPr>
          <a:xfrm>
            <a:off x="5632689" y="2"/>
            <a:ext cx="4309110" cy="340281"/>
          </a:xfrm>
          <a:prstGeom prst="rect">
            <a:avLst/>
          </a:prstGeom>
        </p:spPr>
        <p:txBody>
          <a:bodyPr vert="horz" lIns="92257" tIns="46128" rIns="92257" bIns="46128" rtlCol="0"/>
          <a:lstStyle>
            <a:lvl1pPr algn="r">
              <a:defRPr sz="1200"/>
            </a:lvl1pPr>
          </a:lstStyle>
          <a:p>
            <a:endParaRPr lang="en-GB" dirty="0"/>
          </a:p>
        </p:txBody>
      </p:sp>
      <p:sp>
        <p:nvSpPr>
          <p:cNvPr id="4" name="Footer Placeholder 3"/>
          <p:cNvSpPr>
            <a:spLocks noGrp="1"/>
          </p:cNvSpPr>
          <p:nvPr>
            <p:ph type="ftr" sz="quarter" idx="2"/>
          </p:nvPr>
        </p:nvSpPr>
        <p:spPr>
          <a:xfrm>
            <a:off x="2" y="6464153"/>
            <a:ext cx="4309110" cy="340281"/>
          </a:xfrm>
          <a:prstGeom prst="rect">
            <a:avLst/>
          </a:prstGeom>
        </p:spPr>
        <p:txBody>
          <a:bodyPr vert="horz" lIns="92257" tIns="46128" rIns="92257" bIns="46128"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32689" y="6464153"/>
            <a:ext cx="4309110" cy="340281"/>
          </a:xfrm>
          <a:prstGeom prst="rect">
            <a:avLst/>
          </a:prstGeom>
        </p:spPr>
        <p:txBody>
          <a:bodyPr vert="horz" lIns="92257" tIns="46128" rIns="92257" bIns="46128" rtlCol="0" anchor="b"/>
          <a:lstStyle>
            <a:lvl1pPr algn="r">
              <a:defRPr sz="1200"/>
            </a:lvl1pPr>
          </a:lstStyle>
          <a:p>
            <a:fld id="{7C99B4DA-A087-43F2-919B-CEB300F69C20}" type="slidenum">
              <a:rPr lang="en-GB" smtClean="0"/>
              <a:t>‹#›</a:t>
            </a:fld>
            <a:endParaRPr lang="en-GB" dirty="0"/>
          </a:p>
        </p:txBody>
      </p:sp>
    </p:spTree>
    <p:extLst>
      <p:ext uri="{BB962C8B-B14F-4D97-AF65-F5344CB8AC3E}">
        <p14:creationId xmlns:p14="http://schemas.microsoft.com/office/powerpoint/2010/main" val="33213269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9110" cy="340281"/>
          </a:xfrm>
          <a:prstGeom prst="rect">
            <a:avLst/>
          </a:prstGeom>
        </p:spPr>
        <p:txBody>
          <a:bodyPr vert="horz" lIns="92257" tIns="46128" rIns="92257" bIns="46128" rtlCol="0"/>
          <a:lstStyle>
            <a:lvl1pPr algn="l">
              <a:defRPr sz="1200"/>
            </a:lvl1pPr>
          </a:lstStyle>
          <a:p>
            <a:endParaRPr lang="en-GB" dirty="0"/>
          </a:p>
        </p:txBody>
      </p:sp>
      <p:sp>
        <p:nvSpPr>
          <p:cNvPr id="3" name="Date Placeholder 2"/>
          <p:cNvSpPr>
            <a:spLocks noGrp="1"/>
          </p:cNvSpPr>
          <p:nvPr>
            <p:ph type="dt" idx="1"/>
          </p:nvPr>
        </p:nvSpPr>
        <p:spPr>
          <a:xfrm>
            <a:off x="5632689" y="2"/>
            <a:ext cx="4309110" cy="340281"/>
          </a:xfrm>
          <a:prstGeom prst="rect">
            <a:avLst/>
          </a:prstGeom>
        </p:spPr>
        <p:txBody>
          <a:bodyPr vert="horz" lIns="92257" tIns="46128" rIns="92257" bIns="46128"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3271838" y="511175"/>
            <a:ext cx="3400425" cy="2551113"/>
          </a:xfrm>
          <a:prstGeom prst="rect">
            <a:avLst/>
          </a:prstGeom>
          <a:noFill/>
          <a:ln w="12700">
            <a:solidFill>
              <a:prstClr val="black"/>
            </a:solidFill>
          </a:ln>
        </p:spPr>
        <p:txBody>
          <a:bodyPr vert="horz" lIns="92257" tIns="46128" rIns="92257" bIns="46128" rtlCol="0" anchor="ctr"/>
          <a:lstStyle/>
          <a:p>
            <a:endParaRPr lang="en-GB" dirty="0"/>
          </a:p>
        </p:txBody>
      </p:sp>
      <p:sp>
        <p:nvSpPr>
          <p:cNvPr id="5" name="Notes Placeholder 4"/>
          <p:cNvSpPr>
            <a:spLocks noGrp="1"/>
          </p:cNvSpPr>
          <p:nvPr>
            <p:ph type="body" sz="quarter" idx="3"/>
          </p:nvPr>
        </p:nvSpPr>
        <p:spPr>
          <a:xfrm>
            <a:off x="994411" y="3232668"/>
            <a:ext cx="7955279" cy="3062526"/>
          </a:xfrm>
          <a:prstGeom prst="rect">
            <a:avLst/>
          </a:prstGeom>
        </p:spPr>
        <p:txBody>
          <a:bodyPr vert="horz" lIns="92257" tIns="46128" rIns="92257" bIns="461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64153"/>
            <a:ext cx="4309110" cy="340281"/>
          </a:xfrm>
          <a:prstGeom prst="rect">
            <a:avLst/>
          </a:prstGeom>
        </p:spPr>
        <p:txBody>
          <a:bodyPr vert="horz" lIns="92257" tIns="46128" rIns="92257" bIns="46128"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32689" y="6464153"/>
            <a:ext cx="4309110" cy="340281"/>
          </a:xfrm>
          <a:prstGeom prst="rect">
            <a:avLst/>
          </a:prstGeom>
        </p:spPr>
        <p:txBody>
          <a:bodyPr vert="horz" lIns="92257" tIns="46128" rIns="92257" bIns="46128" rtlCol="0" anchor="b"/>
          <a:lstStyle>
            <a:lvl1pPr algn="r">
              <a:defRPr sz="1200"/>
            </a:lvl1pPr>
          </a:lstStyle>
          <a:p>
            <a:fld id="{CEEACF31-1CCF-4BF4-8819-599B29CF1DE9}" type="slidenum">
              <a:rPr lang="en-GB" smtClean="0"/>
              <a:t>‹#›</a:t>
            </a:fld>
            <a:endParaRPr lang="en-GB" dirty="0"/>
          </a:p>
        </p:txBody>
      </p:sp>
    </p:spTree>
    <p:extLst>
      <p:ext uri="{BB962C8B-B14F-4D97-AF65-F5344CB8AC3E}">
        <p14:creationId xmlns:p14="http://schemas.microsoft.com/office/powerpoint/2010/main" val="75062683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CEEACF31-1CCF-4BF4-8819-599B29CF1DE9}" type="slidenum">
              <a:rPr lang="en-GB" smtClean="0"/>
              <a:t>1</a:t>
            </a:fld>
            <a:endParaRPr lang="en-GB" dirty="0"/>
          </a:p>
        </p:txBody>
      </p:sp>
      <p:sp>
        <p:nvSpPr>
          <p:cNvPr id="5" name="Date Placeholder 4"/>
          <p:cNvSpPr>
            <a:spLocks noGrp="1"/>
          </p:cNvSpPr>
          <p:nvPr>
            <p:ph type="dt" idx="11"/>
          </p:nvPr>
        </p:nvSpPr>
        <p:spPr/>
        <p:txBody>
          <a:bodyPr/>
          <a:lstStyle/>
          <a:p>
            <a:endParaRPr lang="en-GB" dirty="0"/>
          </a:p>
        </p:txBody>
      </p:sp>
    </p:spTree>
    <p:extLst>
      <p:ext uri="{BB962C8B-B14F-4D97-AF65-F5344CB8AC3E}">
        <p14:creationId xmlns:p14="http://schemas.microsoft.com/office/powerpoint/2010/main" val="127792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Productivity Suite should be</a:t>
            </a:r>
            <a:r>
              <a:rPr lang="en-GB" baseline="0" dirty="0" smtClean="0"/>
              <a:t> freely available if your institution subscribes to the </a:t>
            </a:r>
            <a:r>
              <a:rPr lang="en-GB" baseline="0" dirty="0" err="1" smtClean="0"/>
              <a:t>Eduserv</a:t>
            </a:r>
            <a:r>
              <a:rPr lang="en-GB" baseline="0" dirty="0" smtClean="0"/>
              <a:t>/Chest Agreement – which it will if you have ArcGIS available.</a:t>
            </a:r>
          </a:p>
          <a:p>
            <a:r>
              <a:rPr lang="en-GB" baseline="0" dirty="0" smtClean="0"/>
              <a:t>You should always use the latest version compatible with the version of ArcGIS you are using</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14</a:t>
            </a:fld>
            <a:endParaRPr lang="en-GB" dirty="0"/>
          </a:p>
        </p:txBody>
      </p:sp>
    </p:spTree>
    <p:extLst>
      <p:ext uri="{BB962C8B-B14F-4D97-AF65-F5344CB8AC3E}">
        <p14:creationId xmlns:p14="http://schemas.microsoft.com/office/powerpoint/2010/main" val="126404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a:t>
            </a:r>
            <a:r>
              <a:rPr lang="en-GB" baseline="0" dirty="0" smtClean="0"/>
              <a:t> raster data available in TIFF format. Keep TFW in same folder as TIFF file.</a:t>
            </a:r>
          </a:p>
          <a:p>
            <a:r>
              <a:rPr lang="en-GB" baseline="0" dirty="0" smtClean="0"/>
              <a:t>Some TIFF are ‘</a:t>
            </a:r>
            <a:r>
              <a:rPr lang="en-GB" baseline="0" dirty="0" err="1" smtClean="0"/>
              <a:t>GeoTIFF</a:t>
            </a:r>
            <a:r>
              <a:rPr lang="en-GB" baseline="0" dirty="0" smtClean="0"/>
              <a:t>’ with projection information embedded in the TIFF file itself.</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15</a:t>
            </a:fld>
            <a:endParaRPr lang="en-GB" dirty="0"/>
          </a:p>
        </p:txBody>
      </p:sp>
    </p:spTree>
    <p:extLst>
      <p:ext uri="{BB962C8B-B14F-4D97-AF65-F5344CB8AC3E}">
        <p14:creationId xmlns:p14="http://schemas.microsoft.com/office/powerpoint/2010/main" val="174374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get</a:t>
            </a:r>
            <a:r>
              <a:rPr lang="en-GB" baseline="0" dirty="0" smtClean="0"/>
              <a:t> a zip file to download vis a link sent to you by email. Within the zip file there are several data folder and a contents and citations text file.</a:t>
            </a:r>
          </a:p>
          <a:p>
            <a:r>
              <a:rPr lang="en-GB" baseline="0" dirty="0" smtClean="0"/>
              <a:t>The data needs to be extracted from the zip file before using in any GIS.</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17</a:t>
            </a:fld>
            <a:endParaRPr lang="en-GB" dirty="0"/>
          </a:p>
        </p:txBody>
      </p:sp>
    </p:spTree>
    <p:extLst>
      <p:ext uri="{BB962C8B-B14F-4D97-AF65-F5344CB8AC3E}">
        <p14:creationId xmlns:p14="http://schemas.microsoft.com/office/powerpoint/2010/main" val="153138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a:t>
            </a:r>
            <a:r>
              <a:rPr lang="en-GB" baseline="0" dirty="0" smtClean="0"/>
              <a:t> ArcGIS and the first thing to do is use the Add Data button to add data.</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18</a:t>
            </a:fld>
            <a:endParaRPr lang="en-GB" dirty="0"/>
          </a:p>
        </p:txBody>
      </p:sp>
    </p:spTree>
    <p:extLst>
      <p:ext uri="{BB962C8B-B14F-4D97-AF65-F5344CB8AC3E}">
        <p14:creationId xmlns:p14="http://schemas.microsoft.com/office/powerpoint/2010/main" val="3039916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a:t>
            </a:r>
            <a:r>
              <a:rPr lang="en-GB" baseline="0" dirty="0" smtClean="0"/>
              <a:t> ArcGIS and the first thing to do is use the Add Data button to add data.</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19</a:t>
            </a:fld>
            <a:endParaRPr lang="en-GB" dirty="0"/>
          </a:p>
        </p:txBody>
      </p:sp>
    </p:spTree>
    <p:extLst>
      <p:ext uri="{BB962C8B-B14F-4D97-AF65-F5344CB8AC3E}">
        <p14:creationId xmlns:p14="http://schemas.microsoft.com/office/powerpoint/2010/main" val="53609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a:t>
            </a:r>
            <a:r>
              <a:rPr lang="en-GB" baseline="0" dirty="0" smtClean="0"/>
              <a:t> ArcGIS and the first thing to do is use the Add Data button to add data.</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20</a:t>
            </a:fld>
            <a:endParaRPr lang="en-GB" dirty="0"/>
          </a:p>
        </p:txBody>
      </p:sp>
    </p:spTree>
    <p:extLst>
      <p:ext uri="{BB962C8B-B14F-4D97-AF65-F5344CB8AC3E}">
        <p14:creationId xmlns:p14="http://schemas.microsoft.com/office/powerpoint/2010/main" val="1380716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21</a:t>
            </a:fld>
            <a:endParaRPr lang="en-GB" dirty="0"/>
          </a:p>
        </p:txBody>
      </p:sp>
    </p:spTree>
    <p:extLst>
      <p:ext uri="{BB962C8B-B14F-4D97-AF65-F5344CB8AC3E}">
        <p14:creationId xmlns:p14="http://schemas.microsoft.com/office/powerpoint/2010/main" val="295097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should</a:t>
            </a:r>
            <a:r>
              <a:rPr lang="en-GB" baseline="0" dirty="0" smtClean="0"/>
              <a:t> display automatically. If it is not visible, right click on a Layer and click “Zoom to Layer”</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22</a:t>
            </a:fld>
            <a:endParaRPr lang="en-GB" dirty="0"/>
          </a:p>
        </p:txBody>
      </p:sp>
    </p:spTree>
    <p:extLst>
      <p:ext uri="{BB962C8B-B14F-4D97-AF65-F5344CB8AC3E}">
        <p14:creationId xmlns:p14="http://schemas.microsoft.com/office/powerpoint/2010/main" val="1000351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should</a:t>
            </a:r>
            <a:r>
              <a:rPr lang="en-GB" baseline="0" dirty="0" smtClean="0"/>
              <a:t> display automatically. If it is not visible, right click on a Layer and click “Zoom to Layer”</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23</a:t>
            </a:fld>
            <a:endParaRPr lang="en-GB" dirty="0"/>
          </a:p>
        </p:txBody>
      </p:sp>
    </p:spTree>
    <p:extLst>
      <p:ext uri="{BB962C8B-B14F-4D97-AF65-F5344CB8AC3E}">
        <p14:creationId xmlns:p14="http://schemas.microsoft.com/office/powerpoint/2010/main" val="2376078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should</a:t>
            </a:r>
            <a:r>
              <a:rPr lang="en-GB" baseline="0" dirty="0" smtClean="0"/>
              <a:t> display automatically. If it is not visible, right click on a Layer and click “Zoom to Layer”</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24</a:t>
            </a:fld>
            <a:endParaRPr lang="en-GB" dirty="0"/>
          </a:p>
        </p:txBody>
      </p:sp>
    </p:spTree>
    <p:extLst>
      <p:ext uri="{BB962C8B-B14F-4D97-AF65-F5344CB8AC3E}">
        <p14:creationId xmlns:p14="http://schemas.microsoft.com/office/powerpoint/2010/main" val="399222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EEACF31-1CCF-4BF4-8819-599B29CF1DE9}" type="slidenum">
              <a:rPr lang="en-GB" smtClean="0"/>
              <a:t>2</a:t>
            </a:fld>
            <a:endParaRPr lang="en-GB" dirty="0"/>
          </a:p>
        </p:txBody>
      </p:sp>
      <p:sp>
        <p:nvSpPr>
          <p:cNvPr id="5" name="Date Placeholder 4"/>
          <p:cNvSpPr>
            <a:spLocks noGrp="1"/>
          </p:cNvSpPr>
          <p:nvPr>
            <p:ph type="dt" idx="11"/>
          </p:nvPr>
        </p:nvSpPr>
        <p:spPr/>
        <p:txBody>
          <a:bodyPr/>
          <a:lstStyle/>
          <a:p>
            <a:endParaRPr lang="en-GB" dirty="0"/>
          </a:p>
        </p:txBody>
      </p:sp>
    </p:spTree>
    <p:extLst>
      <p:ext uri="{BB962C8B-B14F-4D97-AF65-F5344CB8AC3E}">
        <p14:creationId xmlns:p14="http://schemas.microsoft.com/office/powerpoint/2010/main" val="2273073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should</a:t>
            </a:r>
            <a:r>
              <a:rPr lang="en-GB" baseline="0" dirty="0" smtClean="0"/>
              <a:t> display automatically. If it is not visible, right click on a Layer and click “Zoom to Layer”</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25</a:t>
            </a:fld>
            <a:endParaRPr lang="en-GB" dirty="0"/>
          </a:p>
        </p:txBody>
      </p:sp>
    </p:spTree>
    <p:extLst>
      <p:ext uri="{BB962C8B-B14F-4D97-AF65-F5344CB8AC3E}">
        <p14:creationId xmlns:p14="http://schemas.microsoft.com/office/powerpoint/2010/main" val="537734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should</a:t>
            </a:r>
            <a:r>
              <a:rPr lang="en-GB" baseline="0" dirty="0" smtClean="0"/>
              <a:t> display automatically. If it is not visible, right click on a Layer and click “Zoom to Layer”</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26</a:t>
            </a:fld>
            <a:endParaRPr lang="en-GB" dirty="0"/>
          </a:p>
        </p:txBody>
      </p:sp>
    </p:spTree>
    <p:extLst>
      <p:ext uri="{BB962C8B-B14F-4D97-AF65-F5344CB8AC3E}">
        <p14:creationId xmlns:p14="http://schemas.microsoft.com/office/powerpoint/2010/main" val="373450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should</a:t>
            </a:r>
            <a:r>
              <a:rPr lang="en-GB" baseline="0" dirty="0" smtClean="0"/>
              <a:t> display automatically. If it is not visible, right click on a Layer and click “Zoom to Layer”</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27</a:t>
            </a:fld>
            <a:endParaRPr lang="en-GB" dirty="0"/>
          </a:p>
        </p:txBody>
      </p:sp>
    </p:spTree>
    <p:extLst>
      <p:ext uri="{BB962C8B-B14F-4D97-AF65-F5344CB8AC3E}">
        <p14:creationId xmlns:p14="http://schemas.microsoft.com/office/powerpoint/2010/main" val="2522482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default</a:t>
            </a:r>
            <a:r>
              <a:rPr lang="en-GB" baseline="0" dirty="0" smtClean="0"/>
              <a:t>, data loaded into ArcGIS will have minimal styling. You need to set up styling to make it look like a map.</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28</a:t>
            </a:fld>
            <a:endParaRPr lang="en-GB" dirty="0"/>
          </a:p>
        </p:txBody>
      </p:sp>
    </p:spTree>
    <p:extLst>
      <p:ext uri="{BB962C8B-B14F-4D97-AF65-F5344CB8AC3E}">
        <p14:creationId xmlns:p14="http://schemas.microsoft.com/office/powerpoint/2010/main" val="284083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31</a:t>
            </a:fld>
            <a:endParaRPr lang="en-GB" dirty="0"/>
          </a:p>
        </p:txBody>
      </p:sp>
    </p:spTree>
    <p:extLst>
      <p:ext uri="{BB962C8B-B14F-4D97-AF65-F5344CB8AC3E}">
        <p14:creationId xmlns:p14="http://schemas.microsoft.com/office/powerpoint/2010/main" val="1916270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42</a:t>
            </a:fld>
            <a:endParaRPr lang="en-GB" dirty="0"/>
          </a:p>
        </p:txBody>
      </p:sp>
    </p:spTree>
    <p:extLst>
      <p:ext uri="{BB962C8B-B14F-4D97-AF65-F5344CB8AC3E}">
        <p14:creationId xmlns:p14="http://schemas.microsoft.com/office/powerpoint/2010/main" val="39395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43</a:t>
            </a:fld>
            <a:endParaRPr lang="en-GB" dirty="0"/>
          </a:p>
        </p:txBody>
      </p:sp>
    </p:spTree>
    <p:extLst>
      <p:ext uri="{BB962C8B-B14F-4D97-AF65-F5344CB8AC3E}">
        <p14:creationId xmlns:p14="http://schemas.microsoft.com/office/powerpoint/2010/main" val="310549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Everything is accessed from the</a:t>
            </a:r>
            <a:r>
              <a:rPr lang="en-GB" baseline="0" dirty="0" smtClean="0"/>
              <a:t> Home Page. </a:t>
            </a:r>
            <a:r>
              <a:rPr lang="en-GB" baseline="0" dirty="0" err="1" smtClean="0"/>
              <a:t>Your’s</a:t>
            </a:r>
            <a:r>
              <a:rPr lang="en-GB" baseline="0" dirty="0" smtClean="0"/>
              <a:t> may look slightly different depending on what Collections your institution subscribes to. We Will mainly be looking at the Data Download application in the OS Collection.</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3</a:t>
            </a:fld>
            <a:endParaRPr lang="en-GB" dirty="0"/>
          </a:p>
        </p:txBody>
      </p:sp>
    </p:spTree>
    <p:extLst>
      <p:ext uri="{BB962C8B-B14F-4D97-AF65-F5344CB8AC3E}">
        <p14:creationId xmlns:p14="http://schemas.microsoft.com/office/powerpoint/2010/main" val="164198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is available</a:t>
            </a:r>
            <a:r>
              <a:rPr lang="en-GB" baseline="0" dirty="0" smtClean="0"/>
              <a:t> from a variety of suppliers. We will mainly look at OS data but all data can be loaded in to ArcGIS.</a:t>
            </a:r>
          </a:p>
          <a:p>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4</a:t>
            </a:fld>
            <a:endParaRPr lang="en-GB" dirty="0"/>
          </a:p>
        </p:txBody>
      </p:sp>
    </p:spTree>
    <p:extLst>
      <p:ext uri="{BB962C8B-B14F-4D97-AF65-F5344CB8AC3E}">
        <p14:creationId xmlns:p14="http://schemas.microsoft.com/office/powerpoint/2010/main" val="48953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thing is to download data for use in ArcGIS. Obviously you can also use your own data or data from other sources in</a:t>
            </a:r>
            <a:r>
              <a:rPr lang="en-GB" baseline="0" dirty="0" smtClean="0"/>
              <a:t> ArcGIS as well.</a:t>
            </a:r>
          </a:p>
          <a:p>
            <a:r>
              <a:rPr lang="en-GB" baseline="0" dirty="0" smtClean="0"/>
              <a:t>We will use the Data </a:t>
            </a:r>
            <a:r>
              <a:rPr lang="en-GB" baseline="0" dirty="0" err="1" smtClean="0"/>
              <a:t>Downlaod</a:t>
            </a:r>
            <a:r>
              <a:rPr lang="en-GB" baseline="0" dirty="0" smtClean="0"/>
              <a:t> application n the OS collection but all other work much the same (except Historic Download at the moment).</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5</a:t>
            </a:fld>
            <a:endParaRPr lang="en-GB" dirty="0"/>
          </a:p>
        </p:txBody>
      </p:sp>
    </p:spTree>
    <p:extLst>
      <p:ext uri="{BB962C8B-B14F-4D97-AF65-F5344CB8AC3E}">
        <p14:creationId xmlns:p14="http://schemas.microsoft.com/office/powerpoint/2010/main" val="312351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straightforward to use Data Download</a:t>
            </a:r>
            <a:r>
              <a:rPr lang="en-GB" baseline="0" dirty="0" smtClean="0"/>
              <a:t> – ordering map data involves 3 steps:</a:t>
            </a:r>
          </a:p>
          <a:p>
            <a:endParaRPr lang="en-GB" baseline="0" dirty="0" smtClean="0"/>
          </a:p>
          <a:p>
            <a:pPr marL="230661" indent="-230661">
              <a:buAutoNum type="arabicPeriod"/>
            </a:pPr>
            <a:r>
              <a:rPr lang="en-GB" baseline="0" dirty="0" smtClean="0"/>
              <a:t>Select your area on the map – there are 4 methods for selection. The shaded orange area you see here is our selected area.</a:t>
            </a:r>
          </a:p>
          <a:p>
            <a:pPr marL="230661" indent="-230661">
              <a:buAutoNum type="arabicPeriod"/>
            </a:pPr>
            <a:r>
              <a:rPr lang="en-GB" baseline="0" dirty="0" smtClean="0"/>
              <a:t>Select the map data that you wish to download. You can open any category of map data by clicking on the name. Then it’s a matter of ticking the box next to any map data you wish to download. You can download as many as you like in an order, provided you do not exceed the allowances. There is an allowance for each map data product – in order that our servers can process orders as quickly as possible.</a:t>
            </a:r>
          </a:p>
          <a:p>
            <a:pPr marL="230661" indent="-230661">
              <a:buAutoNum type="arabicPeriod"/>
            </a:pPr>
            <a:r>
              <a:rPr lang="en-GB" baseline="0" dirty="0" smtClean="0"/>
              <a:t>Third step is to add to basket. Once you click the add to basket button, your basket pops up on screen. You can then select from different formats, date versions and map layers, where available. Options will different depending on map product.</a:t>
            </a:r>
            <a:endParaRPr lang="en-GB" dirty="0"/>
          </a:p>
        </p:txBody>
      </p:sp>
      <p:sp>
        <p:nvSpPr>
          <p:cNvPr id="4" name="Slide Number Placeholder 3"/>
          <p:cNvSpPr>
            <a:spLocks noGrp="1"/>
          </p:cNvSpPr>
          <p:nvPr>
            <p:ph type="sldNum" sz="quarter" idx="10"/>
          </p:nvPr>
        </p:nvSpPr>
        <p:spPr/>
        <p:txBody>
          <a:bodyPr/>
          <a:lstStyle/>
          <a:p>
            <a:fld id="{B3A44689-3CFC-4093-874D-C7E401C607E8}" type="slidenum">
              <a:rPr lang="en-GB" smtClean="0"/>
              <a:t>6</a:t>
            </a:fld>
            <a:endParaRPr lang="en-GB" dirty="0"/>
          </a:p>
        </p:txBody>
      </p:sp>
    </p:spTree>
    <p:extLst>
      <p:ext uri="{BB962C8B-B14F-4D97-AF65-F5344CB8AC3E}">
        <p14:creationId xmlns:p14="http://schemas.microsoft.com/office/powerpoint/2010/main" val="271990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1142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where you really start thinking about what GIS you are going to be using the data in. Pick the format that is easiest to use in your chosen GIS – or the format that gives you the information that you need.</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9</a:t>
            </a:fld>
            <a:endParaRPr lang="en-GB" dirty="0"/>
          </a:p>
        </p:txBody>
      </p:sp>
    </p:spTree>
    <p:extLst>
      <p:ext uri="{BB962C8B-B14F-4D97-AF65-F5344CB8AC3E}">
        <p14:creationId xmlns:p14="http://schemas.microsoft.com/office/powerpoint/2010/main" val="398862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most users,</a:t>
            </a:r>
            <a:r>
              <a:rPr lang="en-GB" baseline="0" dirty="0" smtClean="0"/>
              <a:t> File Geodatabase will be the most convenient for using in ArcGIS</a:t>
            </a:r>
            <a:endParaRPr lang="en-GB" dirty="0"/>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13</a:t>
            </a:fld>
            <a:endParaRPr lang="en-GB" dirty="0"/>
          </a:p>
        </p:txBody>
      </p:sp>
    </p:spTree>
    <p:extLst>
      <p:ext uri="{BB962C8B-B14F-4D97-AF65-F5344CB8AC3E}">
        <p14:creationId xmlns:p14="http://schemas.microsoft.com/office/powerpoint/2010/main" val="187532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07/03/2016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39056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07/03/2016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70652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07/03/2016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28437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lvl1pPr>
              <a:defRPr b="1">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2070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07/03/2016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04520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07/03/2016</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147479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07/03/2016</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423061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07/03/2016</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36067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07/03/2016</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4674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07/03/2016</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15419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07/03/2016</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174554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098" name="Picture 2" descr="Z:\User Support\Training\Geo\Images\digimap.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8304" y="6309320"/>
            <a:ext cx="165735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digimap.edina.ac.uk/webhelp/os/data_information/data_formats/new_data_translator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qgis.or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www.qgis.org/en/site/forusers/download.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digimap.edina.ac.uk/webhelp/resources/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Digimap data in </a:t>
            </a:r>
            <a:r>
              <a:rPr lang="en-GB" b="1" dirty="0" smtClean="0"/>
              <a:t>QGIS</a:t>
            </a:r>
            <a:endParaRPr lang="en-GB" b="1" dirty="0"/>
          </a:p>
        </p:txBody>
      </p:sp>
      <p:sp>
        <p:nvSpPr>
          <p:cNvPr id="3" name="Content Placeholder 2"/>
          <p:cNvSpPr>
            <a:spLocks noGrp="1"/>
          </p:cNvSpPr>
          <p:nvPr>
            <p:ph idx="1"/>
          </p:nvPr>
        </p:nvSpPr>
        <p:spPr>
          <a:xfrm>
            <a:off x="2807804" y="2492895"/>
            <a:ext cx="3996444" cy="1224137"/>
          </a:xfrm>
        </p:spPr>
        <p:txBody>
          <a:bodyPr>
            <a:normAutofit/>
          </a:bodyPr>
          <a:lstStyle/>
          <a:p>
            <a:pPr marL="0" indent="0" algn="ctr">
              <a:buNone/>
            </a:pPr>
            <a:r>
              <a:rPr lang="en-GB" dirty="0" smtClean="0"/>
              <a:t>Tom Armitage</a:t>
            </a:r>
            <a:endParaRPr lang="en-GB" dirty="0"/>
          </a:p>
          <a:p>
            <a:pPr marL="0" indent="0" algn="ctr">
              <a:buNone/>
            </a:pPr>
            <a:r>
              <a:rPr lang="en-GB" dirty="0" smtClean="0"/>
              <a:t>EDINA Geo User Support</a:t>
            </a:r>
          </a:p>
          <a:p>
            <a:pPr marL="0" indent="0" algn="ctr">
              <a:buNone/>
            </a:pPr>
            <a:endParaRPr lang="en-GB" dirty="0" smtClean="0"/>
          </a:p>
          <a:p>
            <a:pPr marL="0" indent="0" algn="ctr">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547" y="2658889"/>
            <a:ext cx="675000" cy="900000"/>
          </a:xfrm>
          <a:prstGeom prst="rect">
            <a:avLst/>
          </a:prstGeom>
        </p:spPr>
      </p:pic>
      <p:sp>
        <p:nvSpPr>
          <p:cNvPr id="9" name="Content Placeholder 2"/>
          <p:cNvSpPr txBox="1">
            <a:spLocks/>
          </p:cNvSpPr>
          <p:nvPr/>
        </p:nvSpPr>
        <p:spPr>
          <a:xfrm>
            <a:off x="2807804" y="4336546"/>
            <a:ext cx="3996444" cy="93555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t>Guy </a:t>
            </a:r>
            <a:r>
              <a:rPr lang="en-GB" dirty="0" err="1" smtClean="0"/>
              <a:t>McGarva</a:t>
            </a:r>
            <a:endParaRPr lang="en-GB" dirty="0" smtClean="0"/>
          </a:p>
          <a:p>
            <a:pPr marL="0" indent="0" algn="ctr">
              <a:buNone/>
            </a:pPr>
            <a:r>
              <a:rPr lang="en-GB" dirty="0"/>
              <a:t>EDINA Geo User Support</a:t>
            </a:r>
          </a:p>
          <a:p>
            <a:pPr marL="0" indent="0" algn="ctr">
              <a:buFont typeface="Arial" pitchFamily="34" charset="0"/>
              <a:buNone/>
            </a:pP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8547" y="4336547"/>
            <a:ext cx="849859" cy="935559"/>
          </a:xfrm>
          <a:prstGeom prst="rect">
            <a:avLst/>
          </a:prstGeom>
        </p:spPr>
      </p:pic>
    </p:spTree>
    <p:extLst>
      <p:ext uri="{BB962C8B-B14F-4D97-AF65-F5344CB8AC3E}">
        <p14:creationId xmlns:p14="http://schemas.microsoft.com/office/powerpoint/2010/main" val="2113843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formats should I use for </a:t>
            </a:r>
            <a:r>
              <a:rPr lang="en-GB" dirty="0" smtClean="0"/>
              <a:t>QGIS</a:t>
            </a:r>
            <a:r>
              <a:rPr lang="en-GB" dirty="0" smtClean="0"/>
              <a:t>?</a:t>
            </a:r>
            <a:endParaRPr lang="en-GB" dirty="0"/>
          </a:p>
        </p:txBody>
      </p:sp>
      <p:sp>
        <p:nvSpPr>
          <p:cNvPr id="3" name="Content Placeholder 2"/>
          <p:cNvSpPr>
            <a:spLocks noGrp="1"/>
          </p:cNvSpPr>
          <p:nvPr>
            <p:ph idx="1"/>
          </p:nvPr>
        </p:nvSpPr>
        <p:spPr/>
        <p:txBody>
          <a:bodyPr/>
          <a:lstStyle/>
          <a:p>
            <a:r>
              <a:rPr lang="en-GB" dirty="0" err="1" smtClean="0"/>
              <a:t>Shapefile</a:t>
            </a:r>
            <a:r>
              <a:rPr lang="en-GB" dirty="0" smtClean="0"/>
              <a:t> – for vector if available</a:t>
            </a:r>
          </a:p>
          <a:p>
            <a:r>
              <a:rPr lang="en-GB" dirty="0" smtClean="0"/>
              <a:t>File Geodatabase – for vector if available</a:t>
            </a:r>
          </a:p>
          <a:p>
            <a:r>
              <a:rPr lang="en-GB" dirty="0" smtClean="0"/>
              <a:t>GML (for OS </a:t>
            </a:r>
            <a:r>
              <a:rPr lang="en-GB" dirty="0" err="1" smtClean="0"/>
              <a:t>MasterMap</a:t>
            </a:r>
            <a:r>
              <a:rPr lang="en-GB" dirty="0" smtClean="0"/>
              <a:t> and VML) – if needed</a:t>
            </a:r>
          </a:p>
          <a:p>
            <a:r>
              <a:rPr lang="en-GB" dirty="0" smtClean="0"/>
              <a:t>TIFF – for raster</a:t>
            </a:r>
          </a:p>
          <a:p>
            <a:r>
              <a:rPr lang="en-GB" dirty="0" smtClean="0"/>
              <a:t>ASC (for DTM)</a:t>
            </a:r>
            <a:endParaRPr lang="en-GB" dirty="0"/>
          </a:p>
        </p:txBody>
      </p:sp>
    </p:spTree>
    <p:extLst>
      <p:ext uri="{BB962C8B-B14F-4D97-AF65-F5344CB8AC3E}">
        <p14:creationId xmlns:p14="http://schemas.microsoft.com/office/powerpoint/2010/main" val="3949885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Shape file availability</a:t>
            </a:r>
            <a:endParaRPr lang="en-GB" dirty="0"/>
          </a:p>
        </p:txBody>
      </p:sp>
      <p:sp>
        <p:nvSpPr>
          <p:cNvPr id="3" name="Content Placeholder 2"/>
          <p:cNvSpPr>
            <a:spLocks noGrp="1"/>
          </p:cNvSpPr>
          <p:nvPr>
            <p:ph idx="1"/>
          </p:nvPr>
        </p:nvSpPr>
        <p:spPr>
          <a:xfrm>
            <a:off x="6747097" y="1452985"/>
            <a:ext cx="2267744" cy="4453293"/>
          </a:xfrm>
        </p:spPr>
        <p:txBody>
          <a:bodyPr>
            <a:normAutofit fontScale="92500" lnSpcReduction="10000"/>
          </a:bodyPr>
          <a:lstStyle/>
          <a:p>
            <a:r>
              <a:rPr lang="en-GB" sz="2400" dirty="0" smtClean="0"/>
              <a:t>Check the Information boxes.</a:t>
            </a:r>
          </a:p>
          <a:p>
            <a:r>
              <a:rPr lang="en-GB" sz="2400" dirty="0" smtClean="0"/>
              <a:t>Every product in Vector Data category available in Shape format.</a:t>
            </a:r>
          </a:p>
          <a:p>
            <a:r>
              <a:rPr lang="en-GB" sz="2400" dirty="0" smtClean="0"/>
              <a:t>The most up-to-date contours are also available as Shape.</a:t>
            </a:r>
          </a:p>
          <a:p>
            <a:endParaRPr lang="en-GB" sz="2400" dirty="0"/>
          </a:p>
        </p:txBody>
      </p:sp>
      <p:pic>
        <p:nvPicPr>
          <p:cNvPr id="4" name="Picture 3"/>
          <p:cNvPicPr>
            <a:picLocks noChangeAspect="1"/>
          </p:cNvPicPr>
          <p:nvPr/>
        </p:nvPicPr>
        <p:blipFill>
          <a:blip r:embed="rId2"/>
          <a:stretch>
            <a:fillRect/>
          </a:stretch>
        </p:blipFill>
        <p:spPr>
          <a:xfrm>
            <a:off x="2965305" y="1448269"/>
            <a:ext cx="3752381" cy="4695238"/>
          </a:xfrm>
          <a:prstGeom prst="rect">
            <a:avLst/>
          </a:prstGeom>
        </p:spPr>
      </p:pic>
      <p:pic>
        <p:nvPicPr>
          <p:cNvPr id="5" name="Picture 4"/>
          <p:cNvPicPr>
            <a:picLocks noChangeAspect="1"/>
          </p:cNvPicPr>
          <p:nvPr/>
        </p:nvPicPr>
        <p:blipFill>
          <a:blip r:embed="rId3"/>
          <a:stretch>
            <a:fillRect/>
          </a:stretch>
        </p:blipFill>
        <p:spPr>
          <a:xfrm>
            <a:off x="69227" y="1448269"/>
            <a:ext cx="2866667" cy="2000000"/>
          </a:xfrm>
          <a:prstGeom prst="rect">
            <a:avLst/>
          </a:prstGeom>
          <a:ln>
            <a:solidFill>
              <a:schemeClr val="tx2"/>
            </a:solidFill>
          </a:ln>
        </p:spPr>
      </p:pic>
      <p:sp>
        <p:nvSpPr>
          <p:cNvPr id="6" name="Rectangle 5"/>
          <p:cNvSpPr/>
          <p:nvPr/>
        </p:nvSpPr>
        <p:spPr>
          <a:xfrm>
            <a:off x="1763688" y="1916832"/>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059832" y="2463854"/>
            <a:ext cx="2160240" cy="389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2328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dirty="0" smtClean="0"/>
              <a:t>What do </a:t>
            </a:r>
            <a:r>
              <a:rPr lang="en-GB" altLang="en-US" dirty="0" smtClean="0"/>
              <a:t>Shapefiles </a:t>
            </a:r>
            <a:r>
              <a:rPr lang="en-GB" altLang="en-US" dirty="0" smtClean="0"/>
              <a:t>look like?</a:t>
            </a:r>
          </a:p>
        </p:txBody>
      </p:sp>
      <p:sp>
        <p:nvSpPr>
          <p:cNvPr id="32771" name="Rectangle 3"/>
          <p:cNvSpPr>
            <a:spLocks noGrp="1" noChangeArrowheads="1"/>
          </p:cNvSpPr>
          <p:nvPr>
            <p:ph type="body" idx="1"/>
          </p:nvPr>
        </p:nvSpPr>
        <p:spPr>
          <a:xfrm>
            <a:off x="6579544" y="1196752"/>
            <a:ext cx="2107256" cy="4639245"/>
          </a:xfrm>
        </p:spPr>
        <p:txBody>
          <a:bodyPr>
            <a:noAutofit/>
          </a:bodyPr>
          <a:lstStyle/>
          <a:p>
            <a:pPr eaLnBrk="1" hangingPunct="1"/>
            <a:r>
              <a:rPr lang="en-GB" altLang="en-US" sz="1800" dirty="0" smtClean="0"/>
              <a:t>Remember to keep all constituent parts together - SHP, DBF, SHX, PRJ.</a:t>
            </a:r>
          </a:p>
          <a:p>
            <a:pPr eaLnBrk="1" hangingPunct="1"/>
            <a:endParaRPr lang="en-GB" altLang="en-US" sz="1800" dirty="0" smtClean="0"/>
          </a:p>
          <a:p>
            <a:pPr eaLnBrk="1" hangingPunct="1"/>
            <a:r>
              <a:rPr lang="en-GB" altLang="en-US" sz="1800" dirty="0" smtClean="0"/>
              <a:t>Image of folder containing </a:t>
            </a:r>
            <a:r>
              <a:rPr lang="en-GB" altLang="en-US" sz="1800" dirty="0" err="1" smtClean="0"/>
              <a:t>VectorMap</a:t>
            </a:r>
            <a:r>
              <a:rPr lang="en-GB" altLang="en-US" sz="1800" dirty="0" smtClean="0"/>
              <a:t> Local shape files.</a:t>
            </a:r>
          </a:p>
          <a:p>
            <a:pPr eaLnBrk="1" hangingPunct="1"/>
            <a:endParaRPr lang="en-GB" altLang="en-US" sz="1800" dirty="0" smtClean="0"/>
          </a:p>
          <a:p>
            <a:pPr eaLnBrk="1" hangingPunct="1"/>
            <a:endParaRPr lang="en-GB" altLang="en-US" sz="1800" dirty="0" smtClean="0"/>
          </a:p>
          <a:p>
            <a:pPr lvl="1" eaLnBrk="1" hangingPunct="1">
              <a:buFontTx/>
              <a:buNone/>
            </a:pPr>
            <a:endParaRPr lang="en-GB" altLang="en-US" sz="1600" dirty="0" smtClean="0"/>
          </a:p>
          <a:p>
            <a:pPr lvl="1" eaLnBrk="1" hangingPunct="1">
              <a:buFontTx/>
              <a:buNone/>
            </a:pPr>
            <a:endParaRPr lang="en-GB" altLang="en-US" sz="1600" dirty="0" smtClean="0"/>
          </a:p>
          <a:p>
            <a:pPr lvl="1" eaLnBrk="1" hangingPunct="1">
              <a:buFontTx/>
              <a:buNone/>
            </a:pPr>
            <a:r>
              <a:rPr lang="en-GB" altLang="en-US" sz="1600" dirty="0" smtClean="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66" y="1196752"/>
            <a:ext cx="6463078" cy="41764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16466" y="2564904"/>
            <a:ext cx="6463078"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7807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 </a:t>
            </a:r>
            <a:r>
              <a:rPr lang="en-GB" dirty="0" err="1" smtClean="0"/>
              <a:t>MasterMap</a:t>
            </a:r>
            <a:r>
              <a:rPr lang="en-GB" dirty="0" smtClean="0"/>
              <a:t> Topography</a:t>
            </a:r>
            <a:endParaRPr lang="en-GB" dirty="0"/>
          </a:p>
        </p:txBody>
      </p:sp>
      <p:sp>
        <p:nvSpPr>
          <p:cNvPr id="3" name="Content Placeholder 2"/>
          <p:cNvSpPr>
            <a:spLocks noGrp="1"/>
          </p:cNvSpPr>
          <p:nvPr>
            <p:ph idx="1"/>
          </p:nvPr>
        </p:nvSpPr>
        <p:spPr>
          <a:xfrm>
            <a:off x="3563888" y="1340768"/>
            <a:ext cx="5455010" cy="4382304"/>
          </a:xfrm>
        </p:spPr>
        <p:txBody>
          <a:bodyPr>
            <a:normAutofit/>
          </a:bodyPr>
          <a:lstStyle/>
          <a:p>
            <a:r>
              <a:rPr lang="en-GB" sz="2400" dirty="0" smtClean="0"/>
              <a:t>Recommend you take File Geodatabase for use in </a:t>
            </a:r>
            <a:r>
              <a:rPr lang="en-GB" sz="2400" dirty="0" smtClean="0"/>
              <a:t>QGIS</a:t>
            </a:r>
            <a:r>
              <a:rPr lang="en-GB" sz="2400" dirty="0" smtClean="0"/>
              <a:t>.</a:t>
            </a:r>
          </a:p>
          <a:p>
            <a:r>
              <a:rPr lang="en-GB" sz="2400" dirty="0" smtClean="0"/>
              <a:t>Alternative: Take GML and convert to </a:t>
            </a:r>
            <a:r>
              <a:rPr lang="en-GB" sz="2400" dirty="0" smtClean="0"/>
              <a:t>Shapefile using </a:t>
            </a:r>
            <a:r>
              <a:rPr lang="en-GB" sz="2400" dirty="0" err="1" smtClean="0"/>
              <a:t>InterpOSe</a:t>
            </a:r>
            <a:r>
              <a:rPr lang="en-GB" sz="2400" dirty="0" smtClean="0"/>
              <a:t> or the </a:t>
            </a:r>
            <a:r>
              <a:rPr lang="en-GB" sz="2400" b="1" dirty="0" smtClean="0"/>
              <a:t>Ordnance Survey Translator </a:t>
            </a:r>
            <a:r>
              <a:rPr lang="en-GB" sz="2400" dirty="0" smtClean="0"/>
              <a:t>plugin. (Experimental)</a:t>
            </a:r>
            <a:endParaRPr lang="en-GB" sz="2400" dirty="0" smtClean="0"/>
          </a:p>
          <a:p>
            <a:r>
              <a:rPr lang="en-GB" sz="2400" dirty="0" smtClean="0"/>
              <a:t>Why would I convert GML?</a:t>
            </a:r>
          </a:p>
          <a:p>
            <a:pPr lvl="1"/>
            <a:r>
              <a:rPr lang="en-GB" sz="2000" dirty="0" smtClean="0"/>
              <a:t>Can limit the actual feature types you import</a:t>
            </a:r>
          </a:p>
          <a:p>
            <a:pPr lvl="1"/>
            <a:r>
              <a:rPr lang="en-GB" sz="2000" dirty="0" smtClean="0"/>
              <a:t>Can merge several orders together</a:t>
            </a:r>
          </a:p>
          <a:p>
            <a:endParaRPr lang="en-GB" sz="2400" dirty="0"/>
          </a:p>
        </p:txBody>
      </p:sp>
      <p:pic>
        <p:nvPicPr>
          <p:cNvPr id="4" name="Picture 3"/>
          <p:cNvPicPr>
            <a:picLocks noChangeAspect="1"/>
          </p:cNvPicPr>
          <p:nvPr/>
        </p:nvPicPr>
        <p:blipFill>
          <a:blip r:embed="rId3"/>
          <a:stretch>
            <a:fillRect/>
          </a:stretch>
        </p:blipFill>
        <p:spPr>
          <a:xfrm>
            <a:off x="179512" y="1270588"/>
            <a:ext cx="2676190" cy="980952"/>
          </a:xfrm>
          <a:prstGeom prst="rect">
            <a:avLst/>
          </a:prstGeom>
          <a:ln>
            <a:solidFill>
              <a:schemeClr val="tx2"/>
            </a:solidFill>
          </a:ln>
        </p:spPr>
      </p:pic>
      <p:pic>
        <p:nvPicPr>
          <p:cNvPr id="5" name="Picture 4"/>
          <p:cNvPicPr>
            <a:picLocks noChangeAspect="1"/>
          </p:cNvPicPr>
          <p:nvPr/>
        </p:nvPicPr>
        <p:blipFill>
          <a:blip r:embed="rId4"/>
          <a:stretch>
            <a:fillRect/>
          </a:stretch>
        </p:blipFill>
        <p:spPr>
          <a:xfrm>
            <a:off x="132478" y="2348880"/>
            <a:ext cx="3262419" cy="4100853"/>
          </a:xfrm>
          <a:prstGeom prst="rect">
            <a:avLst/>
          </a:prstGeom>
        </p:spPr>
      </p:pic>
      <p:sp>
        <p:nvSpPr>
          <p:cNvPr id="6" name="Rectangle 5"/>
          <p:cNvSpPr/>
          <p:nvPr/>
        </p:nvSpPr>
        <p:spPr>
          <a:xfrm>
            <a:off x="1763688" y="1916832"/>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0676" y="3429000"/>
            <a:ext cx="26642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3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Use </a:t>
            </a:r>
            <a:r>
              <a:rPr lang="en-GB" dirty="0" smtClean="0"/>
              <a:t>Ordnance Survey Translator to </a:t>
            </a:r>
            <a:r>
              <a:rPr lang="en-GB" dirty="0" smtClean="0"/>
              <a:t>process GML</a:t>
            </a:r>
            <a:endParaRPr lang="en-GB" dirty="0"/>
          </a:p>
        </p:txBody>
      </p:sp>
      <p:sp>
        <p:nvSpPr>
          <p:cNvPr id="3" name="Content Placeholder 2"/>
          <p:cNvSpPr>
            <a:spLocks noGrp="1"/>
          </p:cNvSpPr>
          <p:nvPr>
            <p:ph idx="1"/>
          </p:nvPr>
        </p:nvSpPr>
        <p:spPr>
          <a:xfrm>
            <a:off x="5940152" y="1628800"/>
            <a:ext cx="2746648" cy="4497363"/>
          </a:xfrm>
        </p:spPr>
        <p:txBody>
          <a:bodyPr>
            <a:normAutofit/>
          </a:bodyPr>
          <a:lstStyle/>
          <a:p>
            <a:r>
              <a:rPr lang="en-GB" dirty="0" smtClean="0"/>
              <a:t>Creates a </a:t>
            </a:r>
            <a:r>
              <a:rPr lang="en-GB" dirty="0" smtClean="0"/>
              <a:t>shapefile</a:t>
            </a:r>
            <a:endParaRPr lang="en-GB" dirty="0" smtClean="0"/>
          </a:p>
          <a:p>
            <a:r>
              <a:rPr lang="en-GB" dirty="0" smtClean="0"/>
              <a:t>Can </a:t>
            </a:r>
            <a:r>
              <a:rPr lang="en-GB" dirty="0" smtClean="0"/>
              <a:t>process multiple Chunks and Multiple </a:t>
            </a:r>
            <a:r>
              <a:rPr lang="en-GB" dirty="0" smtClean="0"/>
              <a:t>Orders</a:t>
            </a:r>
          </a:p>
        </p:txBody>
      </p:sp>
      <p:pic>
        <p:nvPicPr>
          <p:cNvPr id="4" name="Picture 3"/>
          <p:cNvPicPr>
            <a:picLocks noChangeAspect="1"/>
          </p:cNvPicPr>
          <p:nvPr/>
        </p:nvPicPr>
        <p:blipFill>
          <a:blip r:embed="rId3"/>
          <a:stretch>
            <a:fillRect/>
          </a:stretch>
        </p:blipFill>
        <p:spPr>
          <a:xfrm>
            <a:off x="174359" y="1844824"/>
            <a:ext cx="5772968" cy="3609528"/>
          </a:xfrm>
          <a:prstGeom prst="rect">
            <a:avLst/>
          </a:prstGeom>
        </p:spPr>
      </p:pic>
    </p:spTree>
    <p:extLst>
      <p:ext uri="{BB962C8B-B14F-4D97-AF65-F5344CB8AC3E}">
        <p14:creationId xmlns:p14="http://schemas.microsoft.com/office/powerpoint/2010/main" val="4003217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9821"/>
            <a:ext cx="8229600" cy="1143000"/>
          </a:xfrm>
        </p:spPr>
        <p:txBody>
          <a:bodyPr/>
          <a:lstStyle/>
          <a:p>
            <a:r>
              <a:rPr lang="en-GB" dirty="0" smtClean="0"/>
              <a:t>Raster data formats</a:t>
            </a:r>
            <a:endParaRPr lang="en-GB" dirty="0"/>
          </a:p>
        </p:txBody>
      </p:sp>
      <p:sp>
        <p:nvSpPr>
          <p:cNvPr id="4" name="Rectangle 1"/>
          <p:cNvSpPr>
            <a:spLocks noChangeArrowheads="1"/>
          </p:cNvSpPr>
          <p:nvPr/>
        </p:nvSpPr>
        <p:spPr bwMode="auto">
          <a:xfrm>
            <a:off x="4098925" y="993179"/>
            <a:ext cx="4598219"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lnSpc>
                <a:spcPct val="150000"/>
              </a:lnSpc>
              <a:spcBef>
                <a:spcPct val="20000"/>
              </a:spcBef>
              <a:buFont typeface="Arial" pitchFamily="34" charset="0"/>
            </a:pPr>
            <a:r>
              <a:rPr lang="en-GB" altLang="en-US" sz="2400" dirty="0">
                <a:solidFill>
                  <a:schemeClr val="tx2"/>
                </a:solidFill>
                <a:latin typeface="+mn-lt"/>
              </a:rPr>
              <a:t>TIFF</a:t>
            </a:r>
          </a:p>
          <a:p>
            <a:pPr marL="342900" indent="-342900" eaLnBrk="1" hangingPunct="1">
              <a:spcBef>
                <a:spcPct val="20000"/>
              </a:spcBef>
              <a:buFont typeface="Arial" pitchFamily="34" charset="0"/>
              <a:buChar char="•"/>
            </a:pPr>
            <a:r>
              <a:rPr lang="en-GB" altLang="en-US" sz="2400" b="0" dirty="0">
                <a:solidFill>
                  <a:schemeClr val="tx2"/>
                </a:solidFill>
                <a:latin typeface="+mn-lt"/>
              </a:rPr>
              <a:t>Raster data (backdrop mapping) </a:t>
            </a:r>
            <a:r>
              <a:rPr lang="en-GB" altLang="en-US" sz="2400" b="0" dirty="0">
                <a:solidFill>
                  <a:schemeClr val="tx2"/>
                </a:solidFill>
                <a:latin typeface="+mn-lt"/>
              </a:rPr>
              <a:t>all supplied in TIFF image </a:t>
            </a:r>
            <a:r>
              <a:rPr lang="en-GB" altLang="en-US" sz="2400" b="0" dirty="0">
                <a:solidFill>
                  <a:schemeClr val="tx2"/>
                </a:solidFill>
                <a:latin typeface="+mn-lt"/>
              </a:rPr>
              <a:t>format</a:t>
            </a:r>
          </a:p>
          <a:p>
            <a:pPr marL="342900" indent="-342900" eaLnBrk="1" hangingPunct="1">
              <a:spcBef>
                <a:spcPct val="20000"/>
              </a:spcBef>
              <a:buFont typeface="Arial" pitchFamily="34" charset="0"/>
              <a:buChar char="•"/>
            </a:pPr>
            <a:r>
              <a:rPr lang="en-GB" altLang="en-US" sz="2400" b="0" dirty="0">
                <a:solidFill>
                  <a:schemeClr val="tx2"/>
                </a:solidFill>
                <a:latin typeface="+mn-lt"/>
              </a:rPr>
              <a:t>Some TIFFs are supplied with </a:t>
            </a:r>
            <a:r>
              <a:rPr lang="en-GB" altLang="en-US" sz="2400" b="0" dirty="0">
                <a:solidFill>
                  <a:schemeClr val="tx2"/>
                </a:solidFill>
                <a:latin typeface="+mn-lt"/>
              </a:rPr>
              <a:t>a TFW file </a:t>
            </a:r>
            <a:r>
              <a:rPr lang="en-GB" altLang="en-US" sz="2400" b="0" dirty="0">
                <a:solidFill>
                  <a:schemeClr val="tx2"/>
                </a:solidFill>
                <a:latin typeface="+mn-lt"/>
              </a:rPr>
              <a:t> - a plain text World file</a:t>
            </a:r>
            <a:endParaRPr lang="en-GB" altLang="en-US" sz="2400" b="0" dirty="0">
              <a:solidFill>
                <a:schemeClr val="tx2"/>
              </a:solidFill>
              <a:latin typeface="+mn-lt"/>
            </a:endParaRPr>
          </a:p>
          <a:p>
            <a:pPr marL="342900" indent="-342900" eaLnBrk="1" hangingPunct="1">
              <a:spcBef>
                <a:spcPct val="20000"/>
              </a:spcBef>
              <a:buFont typeface="Arial" pitchFamily="34" charset="0"/>
              <a:buChar char="•"/>
            </a:pPr>
            <a:r>
              <a:rPr lang="en-GB" altLang="en-US" sz="2400" b="0" dirty="0">
                <a:solidFill>
                  <a:schemeClr val="tx2"/>
                </a:solidFill>
                <a:latin typeface="+mn-lt"/>
              </a:rPr>
              <a:t>World Files contain the geographic coordinates, </a:t>
            </a:r>
            <a:r>
              <a:rPr lang="en-GB" altLang="en-US" sz="2400" b="0" dirty="0">
                <a:solidFill>
                  <a:schemeClr val="tx2"/>
                </a:solidFill>
                <a:latin typeface="+mn-lt"/>
              </a:rPr>
              <a:t>scale and rotation of TIFF map. </a:t>
            </a:r>
            <a:endParaRPr lang="en-GB" altLang="en-US" sz="2400" b="0" dirty="0">
              <a:solidFill>
                <a:schemeClr val="tx2"/>
              </a:solidFill>
              <a:latin typeface="+mn-lt"/>
            </a:endParaRPr>
          </a:p>
          <a:p>
            <a:pPr eaLnBrk="1" hangingPunct="1">
              <a:spcBef>
                <a:spcPct val="20000"/>
              </a:spcBef>
              <a:buFont typeface="Arial" pitchFamily="34" charset="0"/>
            </a:pPr>
            <a:r>
              <a:rPr lang="en-GB" altLang="en-US" sz="2400" dirty="0">
                <a:solidFill>
                  <a:schemeClr val="tx2"/>
                </a:solidFill>
                <a:latin typeface="+mn-lt"/>
              </a:rPr>
              <a:t>ASC</a:t>
            </a:r>
          </a:p>
          <a:p>
            <a:pPr marL="342900" indent="-342900" eaLnBrk="1" hangingPunct="1">
              <a:spcBef>
                <a:spcPct val="20000"/>
              </a:spcBef>
              <a:buFont typeface="Arial" pitchFamily="34" charset="0"/>
              <a:buChar char="•"/>
            </a:pPr>
            <a:r>
              <a:rPr lang="en-GB" altLang="en-US" sz="2400" b="0" dirty="0">
                <a:solidFill>
                  <a:schemeClr val="tx2"/>
                </a:solidFill>
                <a:latin typeface="+mn-lt"/>
              </a:rPr>
              <a:t>DTM and Gridded Bathymetry data</a:t>
            </a:r>
            <a:endParaRPr lang="en-GB" altLang="en-US" sz="2400" b="0" dirty="0">
              <a:solidFill>
                <a:schemeClr val="tx2"/>
              </a:solidFill>
              <a:latin typeface="+mn-lt"/>
            </a:endParaRPr>
          </a:p>
          <a:p>
            <a:pPr eaLnBrk="1" hangingPunct="1">
              <a:lnSpc>
                <a:spcPct val="150000"/>
              </a:lnSpc>
            </a:pPr>
            <a:endParaRPr lang="en-GB" altLang="en-US" b="0" dirty="0">
              <a:solidFill>
                <a:schemeClr val="tx2"/>
              </a:solidFill>
              <a:latin typeface="Calibri"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46551"/>
            <a:ext cx="3312368" cy="466390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31507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Formats and conversion guidance</a:t>
            </a:r>
          </a:p>
        </p:txBody>
      </p:sp>
      <p:sp>
        <p:nvSpPr>
          <p:cNvPr id="15363" name="Content Placeholder 2"/>
          <p:cNvSpPr>
            <a:spLocks noGrp="1"/>
          </p:cNvSpPr>
          <p:nvPr>
            <p:ph idx="1"/>
          </p:nvPr>
        </p:nvSpPr>
        <p:spPr>
          <a:xfrm>
            <a:off x="221392" y="1037873"/>
            <a:ext cx="8501063" cy="498475"/>
          </a:xfrm>
        </p:spPr>
        <p:txBody>
          <a:bodyPr>
            <a:normAutofit fontScale="85000" lnSpcReduction="10000"/>
          </a:bodyPr>
          <a:lstStyle/>
          <a:p>
            <a:pPr marL="0" indent="0">
              <a:buFontTx/>
              <a:buNone/>
            </a:pPr>
            <a:r>
              <a:rPr lang="en-GB" altLang="en-US" sz="1800" u="sng" dirty="0" smtClean="0">
                <a:hlinkClick r:id="rId2"/>
              </a:rPr>
              <a:t>http://digimap.edina.ac.uk/webhelp/os/data_information/data_formats/new_data_translators.htm</a:t>
            </a:r>
            <a:endParaRPr lang="en-GB" altLang="en-US" sz="1800" u="sng" dirty="0" smtClean="0"/>
          </a:p>
          <a:p>
            <a:pPr marL="0" indent="0">
              <a:buFontTx/>
              <a:buNone/>
            </a:pPr>
            <a:endParaRPr lang="en-GB" altLang="en-US" sz="1800" dirty="0" smtClean="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b="32048"/>
          <a:stretch>
            <a:fillRect/>
          </a:stretch>
        </p:blipFill>
        <p:spPr bwMode="auto">
          <a:xfrm>
            <a:off x="395288" y="1536700"/>
            <a:ext cx="8334375" cy="4621213"/>
          </a:xfrm>
          <a:prstGeom prst="rect">
            <a:avLst/>
          </a:prstGeom>
          <a:noFill/>
          <a:ln w="19050" algn="ctr">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058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Download zip file contents</a:t>
            </a:r>
            <a:endParaRPr lang="en-GB" dirty="0"/>
          </a:p>
        </p:txBody>
      </p:sp>
      <p:pic>
        <p:nvPicPr>
          <p:cNvPr id="4" name="Content Placeholder 3"/>
          <p:cNvPicPr>
            <a:picLocks noGrp="1" noChangeAspect="1"/>
          </p:cNvPicPr>
          <p:nvPr>
            <p:ph idx="1"/>
          </p:nvPr>
        </p:nvPicPr>
        <p:blipFill>
          <a:blip r:embed="rId3"/>
          <a:stretch>
            <a:fillRect/>
          </a:stretch>
        </p:blipFill>
        <p:spPr>
          <a:xfrm>
            <a:off x="251520" y="1484784"/>
            <a:ext cx="5040560" cy="2458810"/>
          </a:xfrm>
          <a:prstGeom prst="rect">
            <a:avLst/>
          </a:prstGeom>
          <a:ln>
            <a:solidFill>
              <a:schemeClr val="accent1"/>
            </a:solidFill>
          </a:ln>
        </p:spPr>
      </p:pic>
      <p:sp>
        <p:nvSpPr>
          <p:cNvPr id="3" name="TextBox 2"/>
          <p:cNvSpPr txBox="1"/>
          <p:nvPr/>
        </p:nvSpPr>
        <p:spPr>
          <a:xfrm>
            <a:off x="5436096" y="1484784"/>
            <a:ext cx="3456384" cy="1938992"/>
          </a:xfrm>
          <a:prstGeom prst="rect">
            <a:avLst/>
          </a:prstGeom>
          <a:noFill/>
        </p:spPr>
        <p:txBody>
          <a:bodyPr wrap="square" rtlCol="0">
            <a:spAutoFit/>
          </a:bodyPr>
          <a:lstStyle/>
          <a:p>
            <a:r>
              <a:rPr lang="en-GB" sz="2400" b="1" dirty="0" smtClean="0">
                <a:solidFill>
                  <a:schemeClr val="tx2"/>
                </a:solidFill>
              </a:rPr>
              <a:t>Within each zip file:</a:t>
            </a:r>
          </a:p>
          <a:p>
            <a:pPr marL="742950" lvl="1" indent="-285750">
              <a:buFont typeface="Arial" panose="020B0604020202020204" pitchFamily="34" charset="0"/>
              <a:buChar char="•"/>
            </a:pPr>
            <a:r>
              <a:rPr lang="en-GB" sz="2400" dirty="0" smtClean="0">
                <a:solidFill>
                  <a:schemeClr val="tx2"/>
                </a:solidFill>
              </a:rPr>
              <a:t>Folder for each map product</a:t>
            </a:r>
          </a:p>
          <a:p>
            <a:pPr marL="742950" lvl="1" indent="-285750">
              <a:buFont typeface="Arial" panose="020B0604020202020204" pitchFamily="34" charset="0"/>
              <a:buChar char="•"/>
            </a:pPr>
            <a:r>
              <a:rPr lang="en-GB" sz="2400" dirty="0" smtClean="0">
                <a:solidFill>
                  <a:schemeClr val="tx2"/>
                </a:solidFill>
              </a:rPr>
              <a:t>Contents text file</a:t>
            </a:r>
          </a:p>
          <a:p>
            <a:pPr marL="742950" lvl="1" indent="-285750">
              <a:buFont typeface="Arial" panose="020B0604020202020204" pitchFamily="34" charset="0"/>
              <a:buChar char="•"/>
            </a:pPr>
            <a:r>
              <a:rPr lang="en-GB" sz="2400" dirty="0" smtClean="0">
                <a:solidFill>
                  <a:schemeClr val="tx2"/>
                </a:solidFill>
              </a:rPr>
              <a:t>Citations text file</a:t>
            </a:r>
            <a:endParaRPr lang="en-GB" sz="2400" dirty="0">
              <a:solidFill>
                <a:schemeClr val="tx2"/>
              </a:solidFill>
            </a:endParaRPr>
          </a:p>
        </p:txBody>
      </p:sp>
      <p:sp>
        <p:nvSpPr>
          <p:cNvPr id="5" name="TextBox 4"/>
          <p:cNvSpPr txBox="1"/>
          <p:nvPr/>
        </p:nvSpPr>
        <p:spPr>
          <a:xfrm>
            <a:off x="179512" y="4293096"/>
            <a:ext cx="7992888" cy="2308324"/>
          </a:xfrm>
          <a:prstGeom prst="rect">
            <a:avLst/>
          </a:prstGeom>
          <a:noFill/>
        </p:spPr>
        <p:txBody>
          <a:bodyPr wrap="square" rtlCol="0">
            <a:spAutoFit/>
          </a:bodyPr>
          <a:lstStyle/>
          <a:p>
            <a:r>
              <a:rPr lang="en-GB" sz="2400" b="1" dirty="0">
                <a:solidFill>
                  <a:schemeClr val="tx2"/>
                </a:solidFill>
              </a:rPr>
              <a:t>You must extract the data from the zip file before using the data in </a:t>
            </a:r>
            <a:r>
              <a:rPr lang="en-GB" sz="2400" b="1" dirty="0" smtClean="0">
                <a:solidFill>
                  <a:schemeClr val="tx2"/>
                </a:solidFill>
              </a:rPr>
              <a:t>QGIS:</a:t>
            </a:r>
            <a:endParaRPr lang="en-GB" sz="2400" b="1" dirty="0">
              <a:solidFill>
                <a:schemeClr val="tx2"/>
              </a:solidFill>
            </a:endParaRPr>
          </a:p>
          <a:p>
            <a:pPr marL="742950" lvl="1" indent="-285750">
              <a:buFont typeface="Arial" panose="020B0604020202020204" pitchFamily="34" charset="0"/>
              <a:buChar char="•"/>
            </a:pPr>
            <a:r>
              <a:rPr lang="en-GB" sz="2400" dirty="0">
                <a:solidFill>
                  <a:schemeClr val="tx2"/>
                </a:solidFill>
              </a:rPr>
              <a:t>Either use the Windows ‘built-in’ </a:t>
            </a:r>
            <a:r>
              <a:rPr lang="en-GB" sz="2400" dirty="0" err="1">
                <a:solidFill>
                  <a:schemeClr val="tx2"/>
                </a:solidFill>
              </a:rPr>
              <a:t>uncompress</a:t>
            </a:r>
            <a:r>
              <a:rPr lang="en-GB" sz="2400" dirty="0">
                <a:solidFill>
                  <a:schemeClr val="tx2"/>
                </a:solidFill>
              </a:rPr>
              <a:t> option “Extract All” available when you right click on the zip file</a:t>
            </a:r>
          </a:p>
          <a:p>
            <a:pPr marL="742950" lvl="1" indent="-285750">
              <a:buFont typeface="Arial" panose="020B0604020202020204" pitchFamily="34" charset="0"/>
              <a:buChar char="•"/>
            </a:pPr>
            <a:r>
              <a:rPr lang="en-GB" sz="2400" dirty="0">
                <a:solidFill>
                  <a:schemeClr val="tx2"/>
                </a:solidFill>
              </a:rPr>
              <a:t>Or use software such as 7-Zip or WinZip to extract the data from the zip file.</a:t>
            </a:r>
            <a:endParaRPr lang="en-GB" sz="2400" dirty="0">
              <a:solidFill>
                <a:schemeClr val="tx2"/>
              </a:solidFill>
            </a:endParaRPr>
          </a:p>
        </p:txBody>
      </p:sp>
    </p:spTree>
    <p:extLst>
      <p:ext uri="{BB962C8B-B14F-4D97-AF65-F5344CB8AC3E}">
        <p14:creationId xmlns:p14="http://schemas.microsoft.com/office/powerpoint/2010/main" val="792380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1059"/>
            <a:ext cx="8229600" cy="765653"/>
          </a:xfrm>
        </p:spPr>
        <p:txBody>
          <a:bodyPr/>
          <a:lstStyle/>
          <a:p>
            <a:r>
              <a:rPr lang="en-GB" b="1" dirty="0" smtClean="0"/>
              <a:t>Getting QGIS</a:t>
            </a:r>
            <a:endParaRPr lang="en-GB" b="1" dirty="0"/>
          </a:p>
        </p:txBody>
      </p:sp>
      <p:sp>
        <p:nvSpPr>
          <p:cNvPr id="15" name="Rectangle 1"/>
          <p:cNvSpPr>
            <a:spLocks noChangeArrowheads="1"/>
          </p:cNvSpPr>
          <p:nvPr/>
        </p:nvSpPr>
        <p:spPr bwMode="auto">
          <a:xfrm>
            <a:off x="611560" y="993179"/>
            <a:ext cx="8013576" cy="48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lnSpc>
                <a:spcPct val="150000"/>
              </a:lnSpc>
              <a:spcBef>
                <a:spcPct val="20000"/>
              </a:spcBef>
              <a:buFont typeface="Arial" pitchFamily="34" charset="0"/>
            </a:pPr>
            <a:r>
              <a:rPr lang="en-GB" altLang="en-US" sz="2400" dirty="0" smtClean="0">
                <a:solidFill>
                  <a:schemeClr val="tx2"/>
                </a:solidFill>
                <a:latin typeface="+mn-lt"/>
              </a:rPr>
              <a:t>Downloading QGIS</a:t>
            </a:r>
            <a:endParaRPr lang="en-GB" altLang="en-US" sz="2400" dirty="0">
              <a:solidFill>
                <a:schemeClr val="tx2"/>
              </a:solidFill>
              <a:latin typeface="+mn-lt"/>
            </a:endParaRPr>
          </a:p>
          <a:p>
            <a:pPr marL="342900" indent="-342900" eaLnBrk="1" hangingPunct="1">
              <a:spcBef>
                <a:spcPct val="20000"/>
              </a:spcBef>
              <a:buFont typeface="Arial" pitchFamily="34" charset="0"/>
              <a:buChar char="•"/>
            </a:pPr>
            <a:r>
              <a:rPr lang="en-GB" altLang="en-US" sz="2400" b="0" dirty="0" smtClean="0">
                <a:solidFill>
                  <a:schemeClr val="tx2"/>
                </a:solidFill>
                <a:latin typeface="+mn-lt"/>
              </a:rPr>
              <a:t>Available from </a:t>
            </a:r>
            <a:r>
              <a:rPr lang="en-GB" altLang="en-US" sz="2400" b="0" dirty="0" smtClean="0">
                <a:solidFill>
                  <a:schemeClr val="tx2"/>
                </a:solidFill>
                <a:latin typeface="+mn-lt"/>
                <a:hlinkClick r:id="rId3"/>
              </a:rPr>
              <a:t>www.qgis.org</a:t>
            </a:r>
            <a:endParaRPr lang="en-GB" altLang="en-US" sz="2400" b="0" dirty="0" smtClean="0">
              <a:solidFill>
                <a:schemeClr val="tx2"/>
              </a:solidFill>
              <a:latin typeface="+mn-lt"/>
            </a:endParaRPr>
          </a:p>
          <a:p>
            <a:pPr marL="342900" indent="-342900" eaLnBrk="1" hangingPunct="1">
              <a:spcBef>
                <a:spcPct val="20000"/>
              </a:spcBef>
              <a:buFont typeface="Arial" pitchFamily="34" charset="0"/>
              <a:buChar char="•"/>
            </a:pPr>
            <a:r>
              <a:rPr lang="en-GB" altLang="en-US" sz="2400" b="0" dirty="0">
                <a:solidFill>
                  <a:schemeClr val="tx2"/>
                </a:solidFill>
                <a:latin typeface="+mn-lt"/>
              </a:rPr>
              <a:t>Download page: </a:t>
            </a:r>
            <a:r>
              <a:rPr lang="en-GB" altLang="en-US" sz="2400" b="0" dirty="0">
                <a:solidFill>
                  <a:schemeClr val="tx2"/>
                </a:solidFill>
                <a:latin typeface="+mn-lt"/>
                <a:hlinkClick r:id="rId4"/>
              </a:rPr>
              <a:t>http://</a:t>
            </a:r>
            <a:r>
              <a:rPr lang="en-GB" altLang="en-US" sz="2400" b="0" dirty="0" smtClean="0">
                <a:solidFill>
                  <a:schemeClr val="tx2"/>
                </a:solidFill>
                <a:latin typeface="+mn-lt"/>
                <a:hlinkClick r:id="rId4"/>
              </a:rPr>
              <a:t>www.qgis.org/en/site/forusers/download.html</a:t>
            </a:r>
            <a:endParaRPr lang="en-GB" altLang="en-US" sz="2400" b="0" dirty="0" smtClean="0">
              <a:solidFill>
                <a:schemeClr val="tx2"/>
              </a:solidFill>
              <a:latin typeface="+mn-lt"/>
            </a:endParaRPr>
          </a:p>
          <a:p>
            <a:pPr marL="1085850" lvl="1" indent="-342900" eaLnBrk="1" hangingPunct="1">
              <a:spcBef>
                <a:spcPct val="20000"/>
              </a:spcBef>
              <a:buFont typeface="Arial" pitchFamily="34" charset="0"/>
              <a:buChar char="•"/>
            </a:pPr>
            <a:r>
              <a:rPr lang="en-GB" altLang="en-US" b="0" dirty="0" smtClean="0">
                <a:solidFill>
                  <a:schemeClr val="tx2"/>
                </a:solidFill>
                <a:latin typeface="+mn-lt"/>
              </a:rPr>
              <a:t>Windows 32 bit, Windows 64 bit, Mac and Linux versions </a:t>
            </a:r>
            <a:endParaRPr lang="en-GB" altLang="en-US" b="0" dirty="0">
              <a:solidFill>
                <a:schemeClr val="tx2"/>
              </a:solidFill>
              <a:latin typeface="Calibri" pitchFamily="34" charset="0"/>
            </a:endParaRPr>
          </a:p>
          <a:p>
            <a:pPr marL="342900" indent="-342900" eaLnBrk="1" hangingPunct="1">
              <a:spcBef>
                <a:spcPct val="20000"/>
              </a:spcBef>
              <a:buFont typeface="Arial" pitchFamily="34" charset="0"/>
              <a:buChar char="•"/>
            </a:pPr>
            <a:r>
              <a:rPr lang="en-GB" altLang="en-US" sz="2400" b="0" dirty="0" smtClean="0">
                <a:solidFill>
                  <a:schemeClr val="tx2"/>
                </a:solidFill>
                <a:latin typeface="Calibri" pitchFamily="34" charset="0"/>
              </a:rPr>
              <a:t>There are Long Term Releases (LTRs) and Latest Versions (LVs)</a:t>
            </a:r>
          </a:p>
          <a:p>
            <a:pPr marL="1085850" lvl="1" indent="-342900" eaLnBrk="1" hangingPunct="1">
              <a:spcBef>
                <a:spcPct val="20000"/>
              </a:spcBef>
              <a:buFont typeface="Arial" pitchFamily="34" charset="0"/>
              <a:buChar char="•"/>
            </a:pPr>
            <a:r>
              <a:rPr lang="en-GB" altLang="en-US" b="0" dirty="0" smtClean="0">
                <a:solidFill>
                  <a:schemeClr val="tx2"/>
                </a:solidFill>
                <a:latin typeface="Calibri" pitchFamily="34" charset="0"/>
              </a:rPr>
              <a:t>LTRs are supported for 1 - 2 years</a:t>
            </a:r>
          </a:p>
          <a:p>
            <a:pPr marL="1085850" lvl="1" indent="-342900" eaLnBrk="1" hangingPunct="1">
              <a:spcBef>
                <a:spcPct val="20000"/>
              </a:spcBef>
              <a:buFont typeface="Arial" pitchFamily="34" charset="0"/>
              <a:buChar char="•"/>
            </a:pPr>
            <a:r>
              <a:rPr lang="en-GB" altLang="en-US" b="0" dirty="0" smtClean="0">
                <a:solidFill>
                  <a:schemeClr val="tx2"/>
                </a:solidFill>
                <a:latin typeface="Calibri" pitchFamily="34" charset="0"/>
              </a:rPr>
              <a:t>Have good help material and bug fixes</a:t>
            </a:r>
          </a:p>
          <a:p>
            <a:pPr marL="1085850" lvl="1" indent="-342900" eaLnBrk="1" hangingPunct="1">
              <a:spcBef>
                <a:spcPct val="20000"/>
              </a:spcBef>
              <a:buFont typeface="Arial" pitchFamily="34" charset="0"/>
              <a:buChar char="•"/>
            </a:pPr>
            <a:r>
              <a:rPr lang="en-GB" altLang="en-US" b="0" dirty="0" smtClean="0">
                <a:solidFill>
                  <a:schemeClr val="tx2"/>
                </a:solidFill>
                <a:latin typeface="Calibri" pitchFamily="34" charset="0"/>
              </a:rPr>
              <a:t>LVs have all the latest features</a:t>
            </a:r>
          </a:p>
          <a:p>
            <a:pPr marL="1085850" lvl="1" indent="-342900" eaLnBrk="1" hangingPunct="1">
              <a:spcBef>
                <a:spcPct val="20000"/>
              </a:spcBef>
              <a:buFont typeface="Arial" pitchFamily="34" charset="0"/>
              <a:buChar char="•"/>
            </a:pPr>
            <a:r>
              <a:rPr lang="en-GB" altLang="en-US" b="0" dirty="0" smtClean="0">
                <a:solidFill>
                  <a:schemeClr val="tx2"/>
                </a:solidFill>
                <a:latin typeface="Calibri" pitchFamily="34" charset="0"/>
              </a:rPr>
              <a:t>They have bug fixes but not all the features are well documented or stable</a:t>
            </a:r>
            <a:endParaRPr lang="en-GB" altLang="en-US" b="0" dirty="0" smtClean="0">
              <a:solidFill>
                <a:schemeClr val="tx2"/>
              </a:solidFill>
              <a:latin typeface="+mn-lt"/>
            </a:endParaRPr>
          </a:p>
        </p:txBody>
      </p:sp>
    </p:spTree>
    <p:extLst>
      <p:ext uri="{BB962C8B-B14F-4D97-AF65-F5344CB8AC3E}">
        <p14:creationId xmlns:p14="http://schemas.microsoft.com/office/powerpoint/2010/main" val="1367199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1059"/>
            <a:ext cx="8229600" cy="765653"/>
          </a:xfrm>
        </p:spPr>
        <p:txBody>
          <a:bodyPr/>
          <a:lstStyle/>
          <a:p>
            <a:r>
              <a:rPr lang="en-GB" b="1" dirty="0" smtClean="0"/>
              <a:t>Setting up QGIS</a:t>
            </a:r>
            <a:endParaRPr lang="en-GB" b="1" dirty="0"/>
          </a:p>
        </p:txBody>
      </p:sp>
      <p:pic>
        <p:nvPicPr>
          <p:cNvPr id="6" name="Picture 5"/>
          <p:cNvPicPr>
            <a:picLocks noChangeAspect="1"/>
          </p:cNvPicPr>
          <p:nvPr/>
        </p:nvPicPr>
        <p:blipFill>
          <a:blip r:embed="rId3"/>
          <a:stretch>
            <a:fillRect/>
          </a:stretch>
        </p:blipFill>
        <p:spPr>
          <a:xfrm>
            <a:off x="323089" y="836712"/>
            <a:ext cx="3600839" cy="2055113"/>
          </a:xfrm>
          <a:prstGeom prst="rect">
            <a:avLst/>
          </a:prstGeom>
        </p:spPr>
      </p:pic>
      <p:pic>
        <p:nvPicPr>
          <p:cNvPr id="8" name="Picture 7"/>
          <p:cNvPicPr>
            <a:picLocks noChangeAspect="1"/>
          </p:cNvPicPr>
          <p:nvPr/>
        </p:nvPicPr>
        <p:blipFill>
          <a:blip r:embed="rId4"/>
          <a:stretch>
            <a:fillRect/>
          </a:stretch>
        </p:blipFill>
        <p:spPr>
          <a:xfrm>
            <a:off x="294228" y="2906231"/>
            <a:ext cx="4421788" cy="3647840"/>
          </a:xfrm>
          <a:prstGeom prst="rect">
            <a:avLst/>
          </a:prstGeom>
        </p:spPr>
      </p:pic>
      <p:sp>
        <p:nvSpPr>
          <p:cNvPr id="15" name="Rectangle 1"/>
          <p:cNvSpPr>
            <a:spLocks noChangeArrowheads="1"/>
          </p:cNvSpPr>
          <p:nvPr/>
        </p:nvSpPr>
        <p:spPr bwMode="auto">
          <a:xfrm>
            <a:off x="4716016" y="993179"/>
            <a:ext cx="4392488" cy="40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lnSpc>
                <a:spcPct val="150000"/>
              </a:lnSpc>
              <a:spcBef>
                <a:spcPct val="20000"/>
              </a:spcBef>
              <a:buFont typeface="Arial" pitchFamily="34" charset="0"/>
            </a:pPr>
            <a:r>
              <a:rPr lang="en-GB" altLang="en-US" sz="2400" dirty="0" smtClean="0">
                <a:solidFill>
                  <a:schemeClr val="tx2"/>
                </a:solidFill>
                <a:latin typeface="+mn-lt"/>
              </a:rPr>
              <a:t>Setting your CRS</a:t>
            </a:r>
            <a:endParaRPr lang="en-GB" altLang="en-US" sz="2400" dirty="0">
              <a:solidFill>
                <a:schemeClr val="tx2"/>
              </a:solidFill>
              <a:latin typeface="+mn-lt"/>
            </a:endParaRPr>
          </a:p>
          <a:p>
            <a:pPr marL="342900" indent="-342900" eaLnBrk="1" hangingPunct="1">
              <a:spcBef>
                <a:spcPct val="20000"/>
              </a:spcBef>
              <a:buFont typeface="Arial" pitchFamily="34" charset="0"/>
              <a:buChar char="•"/>
            </a:pPr>
            <a:r>
              <a:rPr lang="en-GB" altLang="en-US" sz="2400" b="0" dirty="0" smtClean="0">
                <a:solidFill>
                  <a:schemeClr val="tx2"/>
                </a:solidFill>
                <a:latin typeface="+mn-lt"/>
              </a:rPr>
              <a:t>If you are mostly use British Data then you can set the map to always start using British National Grid</a:t>
            </a:r>
          </a:p>
          <a:p>
            <a:pPr marL="1085850" lvl="1" indent="-342900" eaLnBrk="1" hangingPunct="1">
              <a:spcBef>
                <a:spcPct val="20000"/>
              </a:spcBef>
              <a:buFont typeface="Arial" pitchFamily="34" charset="0"/>
              <a:buChar char="•"/>
            </a:pPr>
            <a:r>
              <a:rPr lang="en-GB" altLang="en-US" b="0" dirty="0" smtClean="0">
                <a:solidFill>
                  <a:schemeClr val="tx2"/>
                </a:solidFill>
                <a:latin typeface="+mn-lt"/>
              </a:rPr>
              <a:t>Go to Settings </a:t>
            </a:r>
            <a:r>
              <a:rPr lang="en-GB" altLang="en-US" sz="1600" b="0" dirty="0" smtClean="0">
                <a:solidFill>
                  <a:schemeClr val="tx2"/>
                </a:solidFill>
                <a:latin typeface="+mn-lt"/>
                <a:sym typeface="Wingdings" panose="05000000000000000000" pitchFamily="2" charset="2"/>
              </a:rPr>
              <a:t></a:t>
            </a:r>
            <a:r>
              <a:rPr lang="en-GB" altLang="en-US" b="0" dirty="0" smtClean="0">
                <a:solidFill>
                  <a:schemeClr val="tx2"/>
                </a:solidFill>
                <a:latin typeface="+mn-lt"/>
              </a:rPr>
              <a:t> Options</a:t>
            </a:r>
          </a:p>
          <a:p>
            <a:pPr marL="1085850" lvl="1" indent="-342900" eaLnBrk="1" hangingPunct="1">
              <a:spcBef>
                <a:spcPct val="20000"/>
              </a:spcBef>
              <a:buFont typeface="Arial" pitchFamily="34" charset="0"/>
              <a:buChar char="•"/>
            </a:pPr>
            <a:r>
              <a:rPr lang="en-GB" altLang="en-US" b="0" dirty="0" smtClean="0">
                <a:solidFill>
                  <a:schemeClr val="tx2"/>
                </a:solidFill>
                <a:latin typeface="+mn-lt"/>
              </a:rPr>
              <a:t>Enable ‘on the fly’ </a:t>
            </a:r>
            <a:r>
              <a:rPr lang="en-GB" altLang="en-US" b="0" dirty="0" err="1" smtClean="0">
                <a:solidFill>
                  <a:schemeClr val="tx2"/>
                </a:solidFill>
                <a:latin typeface="+mn-lt"/>
              </a:rPr>
              <a:t>reprojection</a:t>
            </a:r>
            <a:endParaRPr lang="en-GB" altLang="en-US" b="0" dirty="0">
              <a:solidFill>
                <a:schemeClr val="tx2"/>
              </a:solidFill>
              <a:latin typeface="+mn-lt"/>
            </a:endParaRPr>
          </a:p>
          <a:p>
            <a:pPr marL="1085850" lvl="1" indent="-342900" eaLnBrk="1" hangingPunct="1">
              <a:spcBef>
                <a:spcPct val="20000"/>
              </a:spcBef>
              <a:buFont typeface="Arial" pitchFamily="34" charset="0"/>
              <a:buChar char="•"/>
            </a:pPr>
            <a:r>
              <a:rPr lang="en-GB" altLang="en-US" b="0" dirty="0" smtClean="0">
                <a:solidFill>
                  <a:schemeClr val="tx2"/>
                </a:solidFill>
                <a:latin typeface="+mn-lt"/>
              </a:rPr>
              <a:t>The EPSG code is 27700</a:t>
            </a:r>
            <a:endParaRPr lang="en-GB" altLang="en-US" b="0" dirty="0">
              <a:solidFill>
                <a:schemeClr val="tx2"/>
              </a:solidFill>
              <a:latin typeface="+mn-lt"/>
            </a:endParaRPr>
          </a:p>
          <a:p>
            <a:pPr eaLnBrk="1" hangingPunct="1">
              <a:lnSpc>
                <a:spcPct val="150000"/>
              </a:lnSpc>
            </a:pPr>
            <a:endParaRPr lang="en-GB" altLang="en-US" b="0" dirty="0">
              <a:solidFill>
                <a:schemeClr val="tx2"/>
              </a:solidFill>
              <a:latin typeface="Calibri" pitchFamily="34" charset="0"/>
            </a:endParaRPr>
          </a:p>
        </p:txBody>
      </p:sp>
    </p:spTree>
    <p:extLst>
      <p:ext uri="{BB962C8B-B14F-4D97-AF65-F5344CB8AC3E}">
        <p14:creationId xmlns:p14="http://schemas.microsoft.com/office/powerpoint/2010/main" val="133105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268760"/>
            <a:ext cx="8435280" cy="5016758"/>
          </a:xfrm>
          <a:prstGeom prst="rect">
            <a:avLst/>
          </a:prstGeom>
          <a:noFill/>
        </p:spPr>
        <p:txBody>
          <a:bodyPr wrap="square" rtlCol="0">
            <a:spAutoFit/>
          </a:bodyPr>
          <a:lstStyle/>
          <a:p>
            <a:pPr marL="285750" indent="-285750">
              <a:buFont typeface="Arial" panose="020B0604020202020204" pitchFamily="34" charset="0"/>
              <a:buChar char="•"/>
            </a:pPr>
            <a:endParaRPr lang="en-GB" sz="2400" dirty="0" smtClean="0">
              <a:solidFill>
                <a:schemeClr val="tx2"/>
              </a:solidFill>
            </a:endParaRPr>
          </a:p>
          <a:p>
            <a:pPr marL="285750" indent="-285750">
              <a:buFont typeface="Arial" panose="020B0604020202020204" pitchFamily="34" charset="0"/>
              <a:buChar char="•"/>
            </a:pPr>
            <a:r>
              <a:rPr lang="en-GB" sz="2400" dirty="0" smtClean="0">
                <a:solidFill>
                  <a:schemeClr val="tx2"/>
                </a:solidFill>
              </a:rPr>
              <a:t>What data is </a:t>
            </a:r>
            <a:r>
              <a:rPr lang="en-GB" sz="2400" dirty="0" smtClean="0">
                <a:solidFill>
                  <a:schemeClr val="tx2"/>
                </a:solidFill>
              </a:rPr>
              <a:t>available?</a:t>
            </a:r>
            <a:endParaRPr lang="en-GB" sz="2400" dirty="0" smtClean="0">
              <a:solidFill>
                <a:schemeClr val="tx2"/>
              </a:solidFill>
            </a:endParaRPr>
          </a:p>
          <a:p>
            <a:pPr marL="285750" indent="-285750">
              <a:buFont typeface="Arial" panose="020B0604020202020204" pitchFamily="34" charset="0"/>
              <a:buChar char="•"/>
            </a:pPr>
            <a:r>
              <a:rPr lang="en-GB" sz="2400" dirty="0" smtClean="0">
                <a:solidFill>
                  <a:schemeClr val="tx2"/>
                </a:solidFill>
              </a:rPr>
              <a:t>How do I use Data Download to get data for </a:t>
            </a:r>
            <a:r>
              <a:rPr lang="en-GB" sz="2400" dirty="0" smtClean="0">
                <a:solidFill>
                  <a:schemeClr val="tx2"/>
                </a:solidFill>
              </a:rPr>
              <a:t>QGIS</a:t>
            </a:r>
            <a:r>
              <a:rPr lang="en-GB" sz="2400" dirty="0" smtClean="0">
                <a:solidFill>
                  <a:schemeClr val="tx2"/>
                </a:solidFill>
              </a:rPr>
              <a:t>?</a:t>
            </a:r>
          </a:p>
          <a:p>
            <a:pPr marL="285750" indent="-285750">
              <a:buFont typeface="Arial" panose="020B0604020202020204" pitchFamily="34" charset="0"/>
              <a:buChar char="•"/>
            </a:pPr>
            <a:r>
              <a:rPr lang="en-GB" sz="2400" dirty="0">
                <a:solidFill>
                  <a:schemeClr val="tx2"/>
                </a:solidFill>
              </a:rPr>
              <a:t>What formats should I </a:t>
            </a:r>
            <a:r>
              <a:rPr lang="en-GB" sz="2400" dirty="0" smtClean="0">
                <a:solidFill>
                  <a:schemeClr val="tx2"/>
                </a:solidFill>
              </a:rPr>
              <a:t>pick for using in </a:t>
            </a:r>
            <a:r>
              <a:rPr lang="en-GB" sz="2400" dirty="0" smtClean="0">
                <a:solidFill>
                  <a:schemeClr val="tx2"/>
                </a:solidFill>
              </a:rPr>
              <a:t>QGIS</a:t>
            </a:r>
            <a:r>
              <a:rPr lang="en-GB" sz="2400" dirty="0" smtClean="0">
                <a:solidFill>
                  <a:schemeClr val="tx2"/>
                </a:solidFill>
              </a:rPr>
              <a:t>?</a:t>
            </a:r>
          </a:p>
          <a:p>
            <a:pPr marL="285750" indent="-285750">
              <a:buFont typeface="Arial" panose="020B0604020202020204" pitchFamily="34" charset="0"/>
              <a:buChar char="•"/>
            </a:pPr>
            <a:r>
              <a:rPr lang="en-GB" sz="2400" dirty="0" smtClean="0">
                <a:solidFill>
                  <a:schemeClr val="tx2"/>
                </a:solidFill>
              </a:rPr>
              <a:t>How do I load data into </a:t>
            </a:r>
            <a:r>
              <a:rPr lang="en-GB" sz="2400" dirty="0" smtClean="0">
                <a:solidFill>
                  <a:schemeClr val="tx2"/>
                </a:solidFill>
              </a:rPr>
              <a:t>QGIS</a:t>
            </a:r>
            <a:r>
              <a:rPr lang="en-GB" sz="2400" dirty="0" smtClean="0">
                <a:solidFill>
                  <a:schemeClr val="tx2"/>
                </a:solidFill>
              </a:rPr>
              <a:t>?</a:t>
            </a:r>
          </a:p>
          <a:p>
            <a:pPr marL="285750" indent="-285750">
              <a:buFont typeface="Arial" panose="020B0604020202020204" pitchFamily="34" charset="0"/>
              <a:buChar char="•"/>
            </a:pPr>
            <a:r>
              <a:rPr lang="en-GB" sz="2400" dirty="0" smtClean="0">
                <a:solidFill>
                  <a:schemeClr val="tx2"/>
                </a:solidFill>
              </a:rPr>
              <a:t>How do I style my data?</a:t>
            </a:r>
          </a:p>
          <a:p>
            <a:pPr marL="285750" indent="-285750">
              <a:buFont typeface="Arial" panose="020B0604020202020204" pitchFamily="34" charset="0"/>
              <a:buChar char="•"/>
            </a:pPr>
            <a:r>
              <a:rPr lang="en-GB" sz="2400" dirty="0" smtClean="0">
                <a:solidFill>
                  <a:schemeClr val="tx2"/>
                </a:solidFill>
              </a:rPr>
              <a:t>Tips:</a:t>
            </a:r>
          </a:p>
          <a:p>
            <a:pPr marL="742950" lvl="2" indent="-285750">
              <a:buFont typeface="Arial" panose="020B0604020202020204" pitchFamily="34" charset="0"/>
              <a:buChar char="•"/>
            </a:pPr>
            <a:r>
              <a:rPr lang="en-GB" sz="2400" dirty="0" smtClean="0">
                <a:solidFill>
                  <a:schemeClr val="tx2"/>
                </a:solidFill>
              </a:rPr>
              <a:t>Projections</a:t>
            </a:r>
            <a:endParaRPr lang="en-GB" sz="2400" dirty="0">
              <a:solidFill>
                <a:schemeClr val="tx2"/>
              </a:solidFill>
            </a:endParaRPr>
          </a:p>
          <a:p>
            <a:pPr marL="742950" lvl="1" indent="-285750">
              <a:buFont typeface="Arial" panose="020B0604020202020204" pitchFamily="34" charset="0"/>
              <a:buChar char="•"/>
            </a:pPr>
            <a:r>
              <a:rPr lang="en-GB" sz="2400" dirty="0" smtClean="0">
                <a:solidFill>
                  <a:schemeClr val="tx2"/>
                </a:solidFill>
              </a:rPr>
              <a:t>Clipping smaller areas</a:t>
            </a:r>
          </a:p>
          <a:p>
            <a:pPr marL="742950" lvl="1" indent="-285750">
              <a:buFont typeface="Arial" panose="020B0604020202020204" pitchFamily="34" charset="0"/>
              <a:buChar char="•"/>
            </a:pPr>
            <a:r>
              <a:rPr lang="en-GB" sz="2400" dirty="0">
                <a:solidFill>
                  <a:schemeClr val="tx2"/>
                </a:solidFill>
              </a:rPr>
              <a:t>M</a:t>
            </a:r>
            <a:r>
              <a:rPr lang="en-GB" sz="2400" dirty="0" smtClean="0">
                <a:solidFill>
                  <a:schemeClr val="tx2"/>
                </a:solidFill>
              </a:rPr>
              <a:t>erging </a:t>
            </a:r>
            <a:r>
              <a:rPr lang="en-GB" sz="2400" dirty="0" err="1" smtClean="0">
                <a:solidFill>
                  <a:schemeClr val="tx2"/>
                </a:solidFill>
              </a:rPr>
              <a:t>tiles</a:t>
            </a:r>
            <a:r>
              <a:rPr lang="en-GB" altLang="en-US" sz="2400" dirty="0" err="1" smtClean="0">
                <a:solidFill>
                  <a:schemeClr val="tx2"/>
                </a:solidFill>
              </a:rPr>
              <a:t>Resources</a:t>
            </a:r>
            <a:endParaRPr lang="en-GB" sz="2400" dirty="0" smtClean="0">
              <a:solidFill>
                <a:schemeClr val="tx2"/>
              </a:solidFill>
            </a:endParaRPr>
          </a:p>
          <a:p>
            <a:pPr lvl="1"/>
            <a:endParaRPr lang="en-GB" sz="2400" dirty="0" smtClean="0">
              <a:solidFill>
                <a:schemeClr val="tx2"/>
              </a:solidFill>
            </a:endParaRPr>
          </a:p>
          <a:p>
            <a:pPr marL="285750" indent="-285750">
              <a:buFont typeface="Arial" pitchFamily="34" charset="0"/>
              <a:buChar char="•"/>
            </a:pPr>
            <a:endParaRPr lang="en-GB" sz="2800" dirty="0" smtClean="0">
              <a:solidFill>
                <a:schemeClr val="tx2"/>
              </a:solidFill>
            </a:endParaRPr>
          </a:p>
          <a:p>
            <a:pPr marL="285750" indent="-285750">
              <a:buFont typeface="Arial" pitchFamily="34" charset="0"/>
              <a:buChar char="•"/>
            </a:pPr>
            <a:endParaRPr lang="en-GB" sz="2800" dirty="0">
              <a:solidFill>
                <a:schemeClr val="tx2"/>
              </a:solidFill>
            </a:endParaRPr>
          </a:p>
        </p:txBody>
      </p:sp>
      <p:sp>
        <p:nvSpPr>
          <p:cNvPr id="4" name="Title 1"/>
          <p:cNvSpPr txBox="1">
            <a:spLocks/>
          </p:cNvSpPr>
          <p:nvPr/>
        </p:nvSpPr>
        <p:spPr>
          <a:xfrm>
            <a:off x="457200" y="2138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2"/>
                </a:solidFill>
                <a:latin typeface="+mj-lt"/>
                <a:ea typeface="+mj-ea"/>
                <a:cs typeface="+mj-cs"/>
              </a:defRPr>
            </a:lvl1pPr>
          </a:lstStyle>
          <a:p>
            <a:r>
              <a:rPr lang="en-GB" b="1" dirty="0" smtClean="0"/>
              <a:t>Content</a:t>
            </a:r>
            <a:endParaRPr lang="en-GB" b="1" dirty="0"/>
          </a:p>
        </p:txBody>
      </p:sp>
    </p:spTree>
    <p:extLst>
      <p:ext uri="{BB962C8B-B14F-4D97-AF65-F5344CB8AC3E}">
        <p14:creationId xmlns:p14="http://schemas.microsoft.com/office/powerpoint/2010/main" val="2913478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1059"/>
            <a:ext cx="8229600" cy="765653"/>
          </a:xfrm>
        </p:spPr>
        <p:txBody>
          <a:bodyPr/>
          <a:lstStyle/>
          <a:p>
            <a:r>
              <a:rPr lang="en-GB" b="1" dirty="0" smtClean="0"/>
              <a:t>Setting up </a:t>
            </a:r>
            <a:r>
              <a:rPr lang="en-GB" b="1" dirty="0" smtClean="0"/>
              <a:t>QGIS</a:t>
            </a:r>
            <a:endParaRPr lang="en-GB" b="1" dirty="0"/>
          </a:p>
        </p:txBody>
      </p:sp>
      <p:sp>
        <p:nvSpPr>
          <p:cNvPr id="15" name="Rectangle 1"/>
          <p:cNvSpPr>
            <a:spLocks noChangeArrowheads="1"/>
          </p:cNvSpPr>
          <p:nvPr/>
        </p:nvSpPr>
        <p:spPr bwMode="auto">
          <a:xfrm>
            <a:off x="3131840" y="993179"/>
            <a:ext cx="5976664" cy="571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lnSpc>
                <a:spcPct val="150000"/>
              </a:lnSpc>
              <a:spcBef>
                <a:spcPct val="20000"/>
              </a:spcBef>
              <a:buFont typeface="Arial" pitchFamily="34" charset="0"/>
            </a:pPr>
            <a:r>
              <a:rPr lang="en-GB" altLang="en-US" sz="2400" dirty="0" smtClean="0">
                <a:solidFill>
                  <a:schemeClr val="tx2"/>
                </a:solidFill>
                <a:latin typeface="+mn-lt"/>
              </a:rPr>
              <a:t>Saving the Map</a:t>
            </a:r>
            <a:endParaRPr lang="en-GB" altLang="en-US" sz="2400" dirty="0">
              <a:solidFill>
                <a:schemeClr val="tx2"/>
              </a:solidFill>
              <a:latin typeface="+mn-lt"/>
            </a:endParaRPr>
          </a:p>
          <a:p>
            <a:pPr marL="342900" indent="-342900" eaLnBrk="1" hangingPunct="1">
              <a:spcBef>
                <a:spcPct val="20000"/>
              </a:spcBef>
              <a:buFont typeface="Arial" pitchFamily="34" charset="0"/>
              <a:buChar char="•"/>
            </a:pPr>
            <a:r>
              <a:rPr lang="en-GB" altLang="en-US" sz="2400" b="0" dirty="0" smtClean="0">
                <a:solidFill>
                  <a:schemeClr val="tx2"/>
                </a:solidFill>
                <a:latin typeface="+mn-lt"/>
              </a:rPr>
              <a:t>Map documents are saved as QGS files</a:t>
            </a:r>
          </a:p>
          <a:p>
            <a:pPr marL="1085850" lvl="1" indent="-342900" eaLnBrk="1" hangingPunct="1">
              <a:spcBef>
                <a:spcPct val="20000"/>
              </a:spcBef>
              <a:buFont typeface="Arial" pitchFamily="34" charset="0"/>
              <a:buChar char="•"/>
            </a:pPr>
            <a:r>
              <a:rPr lang="en-GB" altLang="en-US" b="0" dirty="0" smtClean="0">
                <a:solidFill>
                  <a:schemeClr val="tx2"/>
                </a:solidFill>
                <a:latin typeface="+mn-lt"/>
              </a:rPr>
              <a:t>These save only the styling, zoom levels and other changes you have made but </a:t>
            </a:r>
            <a:r>
              <a:rPr lang="en-GB" altLang="en-US" dirty="0" smtClean="0">
                <a:solidFill>
                  <a:schemeClr val="tx2"/>
                </a:solidFill>
                <a:latin typeface="+mn-lt"/>
              </a:rPr>
              <a:t>NOT</a:t>
            </a:r>
            <a:r>
              <a:rPr lang="en-GB" altLang="en-US" b="0" dirty="0" smtClean="0">
                <a:solidFill>
                  <a:schemeClr val="tx2"/>
                </a:solidFill>
                <a:latin typeface="+mn-lt"/>
              </a:rPr>
              <a:t> the data itself.</a:t>
            </a:r>
          </a:p>
          <a:p>
            <a:pPr marL="342900" indent="-342900" eaLnBrk="1" hangingPunct="1">
              <a:spcBef>
                <a:spcPct val="20000"/>
              </a:spcBef>
              <a:buFont typeface="Arial" pitchFamily="34" charset="0"/>
              <a:buChar char="•"/>
            </a:pPr>
            <a:endParaRPr lang="en-GB" altLang="en-US" b="0" dirty="0">
              <a:solidFill>
                <a:schemeClr val="tx2"/>
              </a:solidFill>
              <a:latin typeface="+mn-lt"/>
            </a:endParaRPr>
          </a:p>
          <a:p>
            <a:pPr marL="342900" indent="-342900" eaLnBrk="1" hangingPunct="1">
              <a:spcBef>
                <a:spcPct val="20000"/>
              </a:spcBef>
              <a:buFont typeface="Arial" pitchFamily="34" charset="0"/>
              <a:buChar char="•"/>
            </a:pPr>
            <a:endParaRPr lang="en-GB" altLang="en-US" b="0" dirty="0" smtClean="0">
              <a:solidFill>
                <a:schemeClr val="tx2"/>
              </a:solidFill>
              <a:latin typeface="+mn-lt"/>
            </a:endParaRPr>
          </a:p>
          <a:p>
            <a:pPr marL="342900" indent="-342900" eaLnBrk="1" hangingPunct="1">
              <a:spcBef>
                <a:spcPct val="20000"/>
              </a:spcBef>
              <a:buFont typeface="Arial" pitchFamily="34" charset="0"/>
              <a:buChar char="•"/>
            </a:pPr>
            <a:endParaRPr lang="en-GB" altLang="en-US" b="0" dirty="0">
              <a:solidFill>
                <a:schemeClr val="tx2"/>
              </a:solidFill>
              <a:latin typeface="+mn-lt"/>
            </a:endParaRPr>
          </a:p>
          <a:p>
            <a:pPr eaLnBrk="1" hangingPunct="1">
              <a:spcBef>
                <a:spcPct val="20000"/>
              </a:spcBef>
            </a:pPr>
            <a:r>
              <a:rPr lang="en-GB" altLang="en-US" sz="2400" dirty="0" smtClean="0">
                <a:solidFill>
                  <a:schemeClr val="tx2"/>
                </a:solidFill>
                <a:latin typeface="+mn-lt"/>
              </a:rPr>
              <a:t>Adding a Favourite Folder</a:t>
            </a:r>
          </a:p>
          <a:p>
            <a:pPr marL="342900" indent="-342900" eaLnBrk="1" hangingPunct="1">
              <a:spcBef>
                <a:spcPct val="20000"/>
              </a:spcBef>
              <a:buFont typeface="Arial" panose="020B0604020202020204" pitchFamily="34" charset="0"/>
              <a:buChar char="•"/>
            </a:pPr>
            <a:r>
              <a:rPr lang="en-GB" altLang="en-US" sz="2400" b="0" dirty="0" smtClean="0">
                <a:solidFill>
                  <a:schemeClr val="tx2"/>
                </a:solidFill>
                <a:latin typeface="+mn-lt"/>
              </a:rPr>
              <a:t>Right-Click on Favourites and browse to you data folder</a:t>
            </a:r>
          </a:p>
          <a:p>
            <a:pPr marL="342900" indent="-342900" eaLnBrk="1" hangingPunct="1">
              <a:spcBef>
                <a:spcPct val="20000"/>
              </a:spcBef>
              <a:buFont typeface="Arial" panose="020B0604020202020204" pitchFamily="34" charset="0"/>
              <a:buChar char="•"/>
            </a:pPr>
            <a:r>
              <a:rPr lang="en-GB" altLang="en-US" sz="2400" b="0" dirty="0" smtClean="0">
                <a:solidFill>
                  <a:schemeClr val="tx2"/>
                </a:solidFill>
                <a:latin typeface="+mn-lt"/>
              </a:rPr>
              <a:t>Drag files in rather than add them using the buttons</a:t>
            </a:r>
          </a:p>
          <a:p>
            <a:pPr eaLnBrk="1" hangingPunct="1">
              <a:lnSpc>
                <a:spcPct val="150000"/>
              </a:lnSpc>
            </a:pPr>
            <a:endParaRPr lang="en-GB" altLang="en-US" b="0" dirty="0">
              <a:solidFill>
                <a:schemeClr val="tx2"/>
              </a:solidFill>
              <a:latin typeface="Calibri" pitchFamily="34" charset="0"/>
            </a:endParaRPr>
          </a:p>
        </p:txBody>
      </p:sp>
      <p:pic>
        <p:nvPicPr>
          <p:cNvPr id="3" name="Picture 2"/>
          <p:cNvPicPr>
            <a:picLocks noChangeAspect="1"/>
          </p:cNvPicPr>
          <p:nvPr/>
        </p:nvPicPr>
        <p:blipFill>
          <a:blip r:embed="rId3"/>
          <a:stretch>
            <a:fillRect/>
          </a:stretch>
        </p:blipFill>
        <p:spPr>
          <a:xfrm>
            <a:off x="294228" y="996849"/>
            <a:ext cx="2549580" cy="3224239"/>
          </a:xfrm>
          <a:prstGeom prst="rect">
            <a:avLst/>
          </a:prstGeom>
        </p:spPr>
      </p:pic>
      <p:pic>
        <p:nvPicPr>
          <p:cNvPr id="4" name="Picture 3"/>
          <p:cNvPicPr>
            <a:picLocks noChangeAspect="1"/>
          </p:cNvPicPr>
          <p:nvPr/>
        </p:nvPicPr>
        <p:blipFill>
          <a:blip r:embed="rId4"/>
          <a:stretch>
            <a:fillRect/>
          </a:stretch>
        </p:blipFill>
        <p:spPr>
          <a:xfrm>
            <a:off x="294228" y="4509120"/>
            <a:ext cx="2476190" cy="1523810"/>
          </a:xfrm>
          <a:prstGeom prst="rect">
            <a:avLst/>
          </a:prstGeom>
        </p:spPr>
      </p:pic>
    </p:spTree>
    <p:extLst>
      <p:ext uri="{BB962C8B-B14F-4D97-AF65-F5344CB8AC3E}">
        <p14:creationId xmlns:p14="http://schemas.microsoft.com/office/powerpoint/2010/main" val="2523784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Data</a:t>
            </a:r>
            <a:endParaRPr lang="en-GB" dirty="0"/>
          </a:p>
        </p:txBody>
      </p:sp>
      <p:sp>
        <p:nvSpPr>
          <p:cNvPr id="3" name="Content Placeholder 2"/>
          <p:cNvSpPr>
            <a:spLocks noGrp="1"/>
          </p:cNvSpPr>
          <p:nvPr>
            <p:ph idx="1"/>
          </p:nvPr>
        </p:nvSpPr>
        <p:spPr>
          <a:xfrm>
            <a:off x="1043608" y="1166018"/>
            <a:ext cx="7653536" cy="4525963"/>
          </a:xfrm>
        </p:spPr>
        <p:txBody>
          <a:bodyPr/>
          <a:lstStyle/>
          <a:p>
            <a:r>
              <a:rPr lang="en-GB" dirty="0" smtClean="0"/>
              <a:t>Add data using the buttons down the side with the green plus Symbols.</a:t>
            </a:r>
          </a:p>
          <a:p>
            <a:r>
              <a:rPr lang="en-GB" dirty="0" smtClean="0"/>
              <a:t>Three key ones you need to know for Digimap data are:</a:t>
            </a:r>
          </a:p>
          <a:p>
            <a:pPr lvl="1"/>
            <a:r>
              <a:rPr lang="en-GB" dirty="0" smtClean="0"/>
              <a:t>Add Raster Data</a:t>
            </a:r>
          </a:p>
          <a:p>
            <a:pPr lvl="1"/>
            <a:r>
              <a:rPr lang="en-GB" dirty="0" smtClean="0"/>
              <a:t>Add Vector Data</a:t>
            </a:r>
          </a:p>
          <a:p>
            <a:pPr lvl="1"/>
            <a:r>
              <a:rPr lang="en-GB" dirty="0" smtClean="0"/>
              <a:t>Add CSV Data</a:t>
            </a:r>
          </a:p>
          <a:p>
            <a:pPr marL="0" indent="0">
              <a:buNone/>
            </a:pPr>
            <a:endParaRPr lang="en-GB" dirty="0"/>
          </a:p>
        </p:txBody>
      </p:sp>
      <p:pic>
        <p:nvPicPr>
          <p:cNvPr id="4" name="Picture 3"/>
          <p:cNvPicPr>
            <a:picLocks noChangeAspect="1"/>
          </p:cNvPicPr>
          <p:nvPr/>
        </p:nvPicPr>
        <p:blipFill>
          <a:blip r:embed="rId3"/>
          <a:stretch>
            <a:fillRect/>
          </a:stretch>
        </p:blipFill>
        <p:spPr>
          <a:xfrm>
            <a:off x="224687" y="1163041"/>
            <a:ext cx="485714" cy="4695238"/>
          </a:xfrm>
          <a:prstGeom prst="rect">
            <a:avLst/>
          </a:prstGeom>
        </p:spPr>
      </p:pic>
      <p:pic>
        <p:nvPicPr>
          <p:cNvPr id="5" name="Picture 4"/>
          <p:cNvPicPr>
            <a:picLocks noChangeAspect="1"/>
          </p:cNvPicPr>
          <p:nvPr/>
        </p:nvPicPr>
        <p:blipFill>
          <a:blip r:embed="rId4"/>
          <a:stretch>
            <a:fillRect/>
          </a:stretch>
        </p:blipFill>
        <p:spPr>
          <a:xfrm>
            <a:off x="3958160" y="3493018"/>
            <a:ext cx="342857" cy="333333"/>
          </a:xfrm>
          <a:prstGeom prst="rect">
            <a:avLst/>
          </a:prstGeom>
        </p:spPr>
      </p:pic>
      <p:pic>
        <p:nvPicPr>
          <p:cNvPr id="6" name="Picture 5"/>
          <p:cNvPicPr>
            <a:picLocks noChangeAspect="1"/>
          </p:cNvPicPr>
          <p:nvPr/>
        </p:nvPicPr>
        <p:blipFill>
          <a:blip r:embed="rId5"/>
          <a:stretch>
            <a:fillRect/>
          </a:stretch>
        </p:blipFill>
        <p:spPr>
          <a:xfrm>
            <a:off x="3958160" y="3054439"/>
            <a:ext cx="342857" cy="333333"/>
          </a:xfrm>
          <a:prstGeom prst="rect">
            <a:avLst/>
          </a:prstGeom>
        </p:spPr>
      </p:pic>
      <p:pic>
        <p:nvPicPr>
          <p:cNvPr id="11" name="Picture 10"/>
          <p:cNvPicPr>
            <a:picLocks noChangeAspect="1"/>
          </p:cNvPicPr>
          <p:nvPr/>
        </p:nvPicPr>
        <p:blipFill>
          <a:blip r:embed="rId6"/>
          <a:stretch>
            <a:fillRect/>
          </a:stretch>
        </p:blipFill>
        <p:spPr>
          <a:xfrm>
            <a:off x="3615303" y="3931597"/>
            <a:ext cx="342857" cy="333333"/>
          </a:xfrm>
          <a:prstGeom prst="rect">
            <a:avLst/>
          </a:prstGeom>
        </p:spPr>
      </p:pic>
    </p:spTree>
    <p:extLst>
      <p:ext uri="{BB962C8B-B14F-4D97-AF65-F5344CB8AC3E}">
        <p14:creationId xmlns:p14="http://schemas.microsoft.com/office/powerpoint/2010/main" val="1816534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VMD </a:t>
            </a:r>
            <a:r>
              <a:rPr lang="en-GB" dirty="0" smtClean="0"/>
              <a:t>Raster Data</a:t>
            </a:r>
            <a:endParaRPr lang="en-GB" dirty="0"/>
          </a:p>
        </p:txBody>
      </p:sp>
      <p:sp>
        <p:nvSpPr>
          <p:cNvPr id="3" name="Content Placeholder 2"/>
          <p:cNvSpPr>
            <a:spLocks noGrp="1"/>
          </p:cNvSpPr>
          <p:nvPr>
            <p:ph idx="1"/>
          </p:nvPr>
        </p:nvSpPr>
        <p:spPr>
          <a:xfrm>
            <a:off x="539552" y="1259632"/>
            <a:ext cx="6419056" cy="4525963"/>
          </a:xfrm>
        </p:spPr>
        <p:txBody>
          <a:bodyPr/>
          <a:lstStyle/>
          <a:p>
            <a:r>
              <a:rPr lang="en-GB" dirty="0" smtClean="0"/>
              <a:t>Click on the Add Raster Button:</a:t>
            </a:r>
          </a:p>
          <a:p>
            <a:r>
              <a:rPr lang="en-GB" dirty="0" smtClean="0"/>
              <a:t>Browse to your data use Ctrl or </a:t>
            </a:r>
            <a:r>
              <a:rPr lang="en-GB" dirty="0" err="1" smtClean="0"/>
              <a:t>Shft</a:t>
            </a:r>
            <a:r>
              <a:rPr lang="en-GB" dirty="0" smtClean="0"/>
              <a:t> to select multiple raster tiles at one time</a:t>
            </a:r>
          </a:p>
          <a:p>
            <a:pPr marL="0" indent="0">
              <a:buNone/>
            </a:pPr>
            <a:endParaRPr lang="en-GB" dirty="0"/>
          </a:p>
        </p:txBody>
      </p:sp>
      <p:pic>
        <p:nvPicPr>
          <p:cNvPr id="7" name="Picture 6"/>
          <p:cNvPicPr>
            <a:picLocks noChangeAspect="1"/>
          </p:cNvPicPr>
          <p:nvPr/>
        </p:nvPicPr>
        <p:blipFill>
          <a:blip r:embed="rId3"/>
          <a:stretch>
            <a:fillRect/>
          </a:stretch>
        </p:blipFill>
        <p:spPr>
          <a:xfrm>
            <a:off x="5580112" y="1340768"/>
            <a:ext cx="342857" cy="333333"/>
          </a:xfrm>
          <a:prstGeom prst="rect">
            <a:avLst/>
          </a:prstGeom>
        </p:spPr>
      </p:pic>
      <p:pic>
        <p:nvPicPr>
          <p:cNvPr id="4" name="Picture 3"/>
          <p:cNvPicPr>
            <a:picLocks noChangeAspect="1"/>
          </p:cNvPicPr>
          <p:nvPr/>
        </p:nvPicPr>
        <p:blipFill>
          <a:blip r:embed="rId4"/>
          <a:stretch>
            <a:fillRect/>
          </a:stretch>
        </p:blipFill>
        <p:spPr>
          <a:xfrm>
            <a:off x="1691680" y="2708920"/>
            <a:ext cx="4906039" cy="3797775"/>
          </a:xfrm>
          <a:prstGeom prst="rect">
            <a:avLst/>
          </a:prstGeom>
        </p:spPr>
      </p:pic>
    </p:spTree>
    <p:extLst>
      <p:ext uri="{BB962C8B-B14F-4D97-AF65-F5344CB8AC3E}">
        <p14:creationId xmlns:p14="http://schemas.microsoft.com/office/powerpoint/2010/main" val="2674286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Shapefile Data</a:t>
            </a:r>
            <a:endParaRPr lang="en-GB" dirty="0"/>
          </a:p>
        </p:txBody>
      </p:sp>
      <p:sp>
        <p:nvSpPr>
          <p:cNvPr id="3" name="Content Placeholder 2"/>
          <p:cNvSpPr>
            <a:spLocks noGrp="1"/>
          </p:cNvSpPr>
          <p:nvPr>
            <p:ph idx="1"/>
          </p:nvPr>
        </p:nvSpPr>
        <p:spPr>
          <a:xfrm>
            <a:off x="539552" y="1259632"/>
            <a:ext cx="6419056" cy="4525963"/>
          </a:xfrm>
        </p:spPr>
        <p:txBody>
          <a:bodyPr/>
          <a:lstStyle/>
          <a:p>
            <a:r>
              <a:rPr lang="en-GB" dirty="0" smtClean="0"/>
              <a:t>Click on the add vector data button:</a:t>
            </a:r>
          </a:p>
          <a:p>
            <a:r>
              <a:rPr lang="en-GB" dirty="0" smtClean="0"/>
              <a:t>Click Browse and locate your shapefile</a:t>
            </a:r>
          </a:p>
          <a:p>
            <a:r>
              <a:rPr lang="en-GB" dirty="0" smtClean="0"/>
              <a:t>Click Open: </a:t>
            </a:r>
            <a:endParaRPr lang="en-GB" dirty="0"/>
          </a:p>
        </p:txBody>
      </p:sp>
      <p:pic>
        <p:nvPicPr>
          <p:cNvPr id="4" name="Picture 3"/>
          <p:cNvPicPr>
            <a:picLocks noChangeAspect="1"/>
          </p:cNvPicPr>
          <p:nvPr/>
        </p:nvPicPr>
        <p:blipFill>
          <a:blip r:embed="rId3"/>
          <a:stretch>
            <a:fillRect/>
          </a:stretch>
        </p:blipFill>
        <p:spPr>
          <a:xfrm>
            <a:off x="6228184" y="1340768"/>
            <a:ext cx="342857" cy="333333"/>
          </a:xfrm>
          <a:prstGeom prst="rect">
            <a:avLst/>
          </a:prstGeom>
        </p:spPr>
      </p:pic>
      <p:pic>
        <p:nvPicPr>
          <p:cNvPr id="5" name="Picture 4"/>
          <p:cNvPicPr>
            <a:picLocks noChangeAspect="1"/>
          </p:cNvPicPr>
          <p:nvPr/>
        </p:nvPicPr>
        <p:blipFill>
          <a:blip r:embed="rId4"/>
          <a:stretch>
            <a:fillRect/>
          </a:stretch>
        </p:blipFill>
        <p:spPr>
          <a:xfrm>
            <a:off x="2699792" y="2276872"/>
            <a:ext cx="5184576" cy="4013391"/>
          </a:xfrm>
          <a:prstGeom prst="rect">
            <a:avLst/>
          </a:prstGeom>
        </p:spPr>
      </p:pic>
    </p:spTree>
    <p:extLst>
      <p:ext uri="{BB962C8B-B14F-4D97-AF65-F5344CB8AC3E}">
        <p14:creationId xmlns:p14="http://schemas.microsoft.com/office/powerpoint/2010/main" val="4006210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File Geodatabase Data</a:t>
            </a:r>
            <a:endParaRPr lang="en-GB" dirty="0"/>
          </a:p>
        </p:txBody>
      </p:sp>
      <p:sp>
        <p:nvSpPr>
          <p:cNvPr id="3" name="Content Placeholder 2"/>
          <p:cNvSpPr>
            <a:spLocks noGrp="1"/>
          </p:cNvSpPr>
          <p:nvPr>
            <p:ph idx="1"/>
          </p:nvPr>
        </p:nvSpPr>
        <p:spPr>
          <a:xfrm>
            <a:off x="539552" y="1259632"/>
            <a:ext cx="8157592" cy="4525963"/>
          </a:xfrm>
        </p:spPr>
        <p:txBody>
          <a:bodyPr/>
          <a:lstStyle/>
          <a:p>
            <a:r>
              <a:rPr lang="en-GB" dirty="0" smtClean="0"/>
              <a:t>The File Geodatabase format from EDINA can be opened in QGIS as well as ArcGIS</a:t>
            </a:r>
          </a:p>
          <a:p>
            <a:r>
              <a:rPr lang="en-GB" dirty="0" smtClean="0"/>
              <a:t>Click Add Vector Layer:</a:t>
            </a:r>
          </a:p>
          <a:p>
            <a:r>
              <a:rPr lang="en-GB" dirty="0" smtClean="0"/>
              <a:t>Choose Directory as the Source Type</a:t>
            </a:r>
          </a:p>
          <a:p>
            <a:r>
              <a:rPr lang="en-GB" dirty="0" smtClean="0"/>
              <a:t>Pick </a:t>
            </a:r>
            <a:r>
              <a:rPr lang="en-GB" dirty="0" err="1" smtClean="0"/>
              <a:t>OpenFileGDB</a:t>
            </a:r>
            <a:endParaRPr lang="en-GB" dirty="0" smtClean="0"/>
          </a:p>
          <a:p>
            <a:r>
              <a:rPr lang="en-GB" dirty="0" smtClean="0"/>
              <a:t>Browse to .</a:t>
            </a:r>
            <a:r>
              <a:rPr lang="en-GB" dirty="0" err="1" smtClean="0"/>
              <a:t>gdb</a:t>
            </a:r>
            <a:r>
              <a:rPr lang="en-GB" dirty="0" smtClean="0"/>
              <a:t> file</a:t>
            </a:r>
          </a:p>
          <a:p>
            <a:r>
              <a:rPr lang="en-GB" dirty="0" smtClean="0"/>
              <a:t>Click Open</a:t>
            </a:r>
          </a:p>
          <a:p>
            <a:endParaRPr lang="en-GB" dirty="0"/>
          </a:p>
          <a:p>
            <a:endParaRPr lang="en-GB" dirty="0" smtClean="0"/>
          </a:p>
          <a:p>
            <a:endParaRPr lang="en-GB" dirty="0"/>
          </a:p>
          <a:p>
            <a:endParaRPr lang="en-GB" dirty="0"/>
          </a:p>
        </p:txBody>
      </p:sp>
      <p:pic>
        <p:nvPicPr>
          <p:cNvPr id="1026" name="Picture 2" descr="C:\Users\Tom\AppData\Local\Temp\SNAGHTMLa9acf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429000"/>
            <a:ext cx="4772025" cy="272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398249" y="2301603"/>
            <a:ext cx="347502" cy="335309"/>
          </a:xfrm>
          <a:prstGeom prst="rect">
            <a:avLst/>
          </a:prstGeom>
        </p:spPr>
      </p:pic>
    </p:spTree>
    <p:extLst>
      <p:ext uri="{BB962C8B-B14F-4D97-AF65-F5344CB8AC3E}">
        <p14:creationId xmlns:p14="http://schemas.microsoft.com/office/powerpoint/2010/main" val="665859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File Geodatabase Data</a:t>
            </a:r>
            <a:endParaRPr lang="en-GB" dirty="0"/>
          </a:p>
        </p:txBody>
      </p:sp>
      <p:pic>
        <p:nvPicPr>
          <p:cNvPr id="6" name="Picture 5"/>
          <p:cNvPicPr>
            <a:picLocks noChangeAspect="1"/>
          </p:cNvPicPr>
          <p:nvPr/>
        </p:nvPicPr>
        <p:blipFill>
          <a:blip r:embed="rId3"/>
          <a:stretch>
            <a:fillRect/>
          </a:stretch>
        </p:blipFill>
        <p:spPr>
          <a:xfrm>
            <a:off x="1291605" y="1052736"/>
            <a:ext cx="6581478" cy="5094736"/>
          </a:xfrm>
          <a:prstGeom prst="rect">
            <a:avLst/>
          </a:prstGeom>
        </p:spPr>
      </p:pic>
    </p:spTree>
    <p:extLst>
      <p:ext uri="{BB962C8B-B14F-4D97-AF65-F5344CB8AC3E}">
        <p14:creationId xmlns:p14="http://schemas.microsoft.com/office/powerpoint/2010/main" val="3025947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CSV Data</a:t>
            </a:r>
            <a:endParaRPr lang="en-GB" dirty="0"/>
          </a:p>
        </p:txBody>
      </p:sp>
      <p:sp>
        <p:nvSpPr>
          <p:cNvPr id="3" name="Content Placeholder 2"/>
          <p:cNvSpPr>
            <a:spLocks noGrp="1"/>
          </p:cNvSpPr>
          <p:nvPr>
            <p:ph idx="1"/>
          </p:nvPr>
        </p:nvSpPr>
        <p:spPr>
          <a:xfrm>
            <a:off x="539552" y="1259632"/>
            <a:ext cx="8157592" cy="4525963"/>
          </a:xfrm>
        </p:spPr>
        <p:txBody>
          <a:bodyPr/>
          <a:lstStyle/>
          <a:p>
            <a:r>
              <a:rPr lang="en-GB" dirty="0" smtClean="0"/>
              <a:t>Click on the add csv data button:</a:t>
            </a:r>
          </a:p>
          <a:p>
            <a:r>
              <a:rPr lang="en-GB" dirty="0" smtClean="0"/>
              <a:t>Click Browse and locate your csv data</a:t>
            </a:r>
          </a:p>
          <a:p>
            <a:r>
              <a:rPr lang="en-GB" dirty="0" smtClean="0"/>
              <a:t>Select the columns that contain spatial data: </a:t>
            </a:r>
            <a:endParaRPr lang="en-GB" dirty="0"/>
          </a:p>
        </p:txBody>
      </p:sp>
      <p:pic>
        <p:nvPicPr>
          <p:cNvPr id="6" name="Picture 5"/>
          <p:cNvPicPr>
            <a:picLocks noChangeAspect="1"/>
          </p:cNvPicPr>
          <p:nvPr/>
        </p:nvPicPr>
        <p:blipFill>
          <a:blip r:embed="rId3"/>
          <a:stretch>
            <a:fillRect/>
          </a:stretch>
        </p:blipFill>
        <p:spPr>
          <a:xfrm>
            <a:off x="5724128" y="1344311"/>
            <a:ext cx="341406" cy="335309"/>
          </a:xfrm>
          <a:prstGeom prst="rect">
            <a:avLst/>
          </a:prstGeom>
        </p:spPr>
      </p:pic>
      <p:pic>
        <p:nvPicPr>
          <p:cNvPr id="7" name="Picture 6"/>
          <p:cNvPicPr>
            <a:picLocks noChangeAspect="1"/>
          </p:cNvPicPr>
          <p:nvPr/>
        </p:nvPicPr>
        <p:blipFill>
          <a:blip r:embed="rId4"/>
          <a:stretch>
            <a:fillRect/>
          </a:stretch>
        </p:blipFill>
        <p:spPr>
          <a:xfrm>
            <a:off x="1763688" y="2852936"/>
            <a:ext cx="5303058" cy="3533162"/>
          </a:xfrm>
          <a:prstGeom prst="rect">
            <a:avLst/>
          </a:prstGeom>
        </p:spPr>
      </p:pic>
    </p:spTree>
    <p:extLst>
      <p:ext uri="{BB962C8B-B14F-4D97-AF65-F5344CB8AC3E}">
        <p14:creationId xmlns:p14="http://schemas.microsoft.com/office/powerpoint/2010/main" val="3940936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CSV Data</a:t>
            </a:r>
            <a:endParaRPr lang="en-GB" dirty="0"/>
          </a:p>
        </p:txBody>
      </p:sp>
      <p:sp>
        <p:nvSpPr>
          <p:cNvPr id="3" name="Content Placeholder 2"/>
          <p:cNvSpPr>
            <a:spLocks noGrp="1"/>
          </p:cNvSpPr>
          <p:nvPr>
            <p:ph idx="1"/>
          </p:nvPr>
        </p:nvSpPr>
        <p:spPr>
          <a:xfrm>
            <a:off x="539552" y="1259632"/>
            <a:ext cx="8157592" cy="4525963"/>
          </a:xfrm>
        </p:spPr>
        <p:txBody>
          <a:bodyPr/>
          <a:lstStyle/>
          <a:p>
            <a:r>
              <a:rPr lang="en-GB" dirty="0" smtClean="0"/>
              <a:t>The points will be displayed on the map:</a:t>
            </a:r>
          </a:p>
        </p:txBody>
      </p:sp>
      <p:pic>
        <p:nvPicPr>
          <p:cNvPr id="4" name="Picture 3"/>
          <p:cNvPicPr>
            <a:picLocks noChangeAspect="1"/>
          </p:cNvPicPr>
          <p:nvPr/>
        </p:nvPicPr>
        <p:blipFill>
          <a:blip r:embed="rId3"/>
          <a:stretch>
            <a:fillRect/>
          </a:stretch>
        </p:blipFill>
        <p:spPr>
          <a:xfrm>
            <a:off x="899592" y="1844824"/>
            <a:ext cx="6919374" cy="4431639"/>
          </a:xfrm>
          <a:prstGeom prst="rect">
            <a:avLst/>
          </a:prstGeom>
        </p:spPr>
      </p:pic>
    </p:spTree>
    <p:extLst>
      <p:ext uri="{BB962C8B-B14F-4D97-AF65-F5344CB8AC3E}">
        <p14:creationId xmlns:p14="http://schemas.microsoft.com/office/powerpoint/2010/main" val="2426089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ltLang="en-US" dirty="0" smtClean="0"/>
              <a:t>Styling </a:t>
            </a:r>
            <a:r>
              <a:rPr lang="en-GB" altLang="en-US" dirty="0" smtClean="0"/>
              <a:t>Vector Data </a:t>
            </a:r>
            <a:r>
              <a:rPr lang="en-GB" altLang="en-US" dirty="0" smtClean="0"/>
              <a:t>in </a:t>
            </a:r>
            <a:r>
              <a:rPr lang="en-GB" altLang="en-US" dirty="0" smtClean="0"/>
              <a:t>QGIS</a:t>
            </a:r>
            <a:endParaRPr lang="en-GB" altLang="en-US" dirty="0" smtClean="0"/>
          </a:p>
        </p:txBody>
      </p:sp>
      <p:sp>
        <p:nvSpPr>
          <p:cNvPr id="45059" name="Rectangle 3"/>
          <p:cNvSpPr>
            <a:spLocks noGrp="1" noChangeArrowheads="1"/>
          </p:cNvSpPr>
          <p:nvPr>
            <p:ph type="body" idx="1"/>
          </p:nvPr>
        </p:nvSpPr>
        <p:spPr>
          <a:xfrm>
            <a:off x="251520" y="4077072"/>
            <a:ext cx="8640960" cy="2387724"/>
          </a:xfrm>
        </p:spPr>
        <p:txBody>
          <a:bodyPr>
            <a:noAutofit/>
          </a:bodyPr>
          <a:lstStyle/>
          <a:p>
            <a:pPr eaLnBrk="1" hangingPunct="1"/>
            <a:r>
              <a:rPr lang="en-GB" altLang="en-US" sz="2400" dirty="0" smtClean="0"/>
              <a:t>Vector data (e.g. OS MasterMap, OS VectorMap Local) will not have the same appearance as it does in Digimap, when viewed in </a:t>
            </a:r>
            <a:r>
              <a:rPr lang="en-GB" altLang="en-US" sz="2400" dirty="0" smtClean="0"/>
              <a:t>QGIS</a:t>
            </a:r>
            <a:endParaRPr lang="en-GB" altLang="en-US" sz="2400" dirty="0" smtClean="0"/>
          </a:p>
          <a:p>
            <a:pPr eaLnBrk="1" hangingPunct="1"/>
            <a:r>
              <a:rPr lang="en-GB" altLang="en-US" sz="2400" dirty="0" smtClean="0"/>
              <a:t>May want to consider styling the data to emphasise certain things on the map, or to try and match the OS cartographic style</a:t>
            </a:r>
          </a:p>
        </p:txBody>
      </p:sp>
      <p:pic>
        <p:nvPicPr>
          <p:cNvPr id="45060" name="Picture 4" descr="added "/>
          <p:cNvPicPr>
            <a:picLocks noChangeAspect="1" noChangeArrowheads="1"/>
          </p:cNvPicPr>
          <p:nvPr/>
        </p:nvPicPr>
        <p:blipFill>
          <a:blip r:embed="rId3">
            <a:extLst>
              <a:ext uri="{28A0092B-C50C-407E-A947-70E740481C1C}">
                <a14:useLocalDpi xmlns:a14="http://schemas.microsoft.com/office/drawing/2010/main" val="0"/>
              </a:ext>
            </a:extLst>
          </a:blip>
          <a:srcRect l="24525" t="11497" r="2756" b="21231"/>
          <a:stretch>
            <a:fillRect/>
          </a:stretch>
        </p:blipFill>
        <p:spPr bwMode="auto">
          <a:xfrm>
            <a:off x="107950" y="981075"/>
            <a:ext cx="36544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descr="arc amended mmap shape file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854075"/>
            <a:ext cx="3700462"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458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16632"/>
            <a:ext cx="9144000" cy="1143000"/>
          </a:xfrm>
        </p:spPr>
        <p:txBody>
          <a:bodyPr/>
          <a:lstStyle/>
          <a:p>
            <a:pPr algn="r"/>
            <a:r>
              <a:rPr lang="en-GB" altLang="en-US" dirty="0" smtClean="0"/>
              <a:t>Styling options				</a:t>
            </a:r>
          </a:p>
        </p:txBody>
      </p:sp>
      <p:sp>
        <p:nvSpPr>
          <p:cNvPr id="3" name="Content Placeholder 2"/>
          <p:cNvSpPr>
            <a:spLocks noGrp="1"/>
          </p:cNvSpPr>
          <p:nvPr>
            <p:ph idx="1"/>
          </p:nvPr>
        </p:nvSpPr>
        <p:spPr>
          <a:xfrm>
            <a:off x="6084168" y="1148426"/>
            <a:ext cx="2880445" cy="5088639"/>
          </a:xfrm>
        </p:spPr>
        <p:txBody>
          <a:bodyPr>
            <a:normAutofit/>
          </a:bodyPr>
          <a:lstStyle/>
          <a:p>
            <a:pPr marL="0" indent="0">
              <a:buNone/>
              <a:defRPr/>
            </a:pPr>
            <a:r>
              <a:rPr lang="en-GB" sz="2400" dirty="0" smtClean="0"/>
              <a:t>In </a:t>
            </a:r>
            <a:r>
              <a:rPr lang="en-GB" sz="2400" dirty="0" smtClean="0"/>
              <a:t>QGIS </a:t>
            </a:r>
            <a:r>
              <a:rPr lang="en-GB" sz="2400" dirty="0" smtClean="0"/>
              <a:t>– do this in </a:t>
            </a:r>
            <a:r>
              <a:rPr lang="en-GB" sz="2400" b="1" dirty="0" smtClean="0"/>
              <a:t>Style </a:t>
            </a:r>
            <a:r>
              <a:rPr lang="en-GB" sz="2400" b="1" dirty="0" smtClean="0"/>
              <a:t>tab</a:t>
            </a:r>
            <a:r>
              <a:rPr lang="en-GB" sz="2400" dirty="0" smtClean="0"/>
              <a:t> of map layer </a:t>
            </a:r>
            <a:r>
              <a:rPr lang="en-GB" sz="2400" b="1" dirty="0" smtClean="0"/>
              <a:t>properties:</a:t>
            </a:r>
          </a:p>
          <a:p>
            <a:pPr marL="0" indent="0">
              <a:buNone/>
              <a:defRPr/>
            </a:pPr>
            <a:endParaRPr lang="en-GB" sz="2400" b="1" dirty="0" smtClean="0"/>
          </a:p>
          <a:p>
            <a:pPr marL="0" indent="0">
              <a:buNone/>
              <a:defRPr/>
            </a:pPr>
            <a:r>
              <a:rPr lang="en-GB" sz="2400" dirty="0" smtClean="0"/>
              <a:t>You can apply your own style to all features or base a scheme on categories or values in the attribute data.</a:t>
            </a:r>
          </a:p>
          <a:p>
            <a:pPr marL="0" indent="0">
              <a:buNone/>
              <a:defRPr/>
            </a:pPr>
            <a:r>
              <a:rPr lang="en-GB" sz="2400" dirty="0" smtClean="0"/>
              <a:t>There is even 2.5D and </a:t>
            </a:r>
            <a:r>
              <a:rPr lang="en-GB" sz="2400" dirty="0" err="1" smtClean="0"/>
              <a:t>heatmap</a:t>
            </a:r>
            <a:r>
              <a:rPr lang="en-GB" sz="2400" dirty="0" smtClean="0"/>
              <a:t> options</a:t>
            </a:r>
            <a:endParaRPr lang="en-GB" sz="2400" dirty="0" smtClean="0"/>
          </a:p>
          <a:p>
            <a:pPr marL="457200" indent="-457200">
              <a:buAutoNum type="arabicPeriod"/>
              <a:defRPr/>
            </a:pPr>
            <a:endParaRPr lang="en-GB" sz="2400" b="1" dirty="0" smtClean="0"/>
          </a:p>
          <a:p>
            <a:pPr marL="0" indent="0">
              <a:buNone/>
              <a:defRPr/>
            </a:pPr>
            <a:endParaRPr lang="en-GB" sz="2000" dirty="0" smtClean="0"/>
          </a:p>
          <a:p>
            <a:pPr marL="0" indent="0">
              <a:buFontTx/>
              <a:buNone/>
              <a:defRPr/>
            </a:pPr>
            <a:endParaRPr lang="en-GB" sz="2000" dirty="0" smtClean="0"/>
          </a:p>
          <a:p>
            <a:pPr marL="0" indent="0">
              <a:buFontTx/>
              <a:buNone/>
              <a:defRPr/>
            </a:pPr>
            <a:endParaRPr lang="en-GB" sz="2000" dirty="0" smtClean="0"/>
          </a:p>
        </p:txBody>
      </p:sp>
      <p:pic>
        <p:nvPicPr>
          <p:cNvPr id="4" name="Picture 3"/>
          <p:cNvPicPr>
            <a:picLocks noChangeAspect="1"/>
          </p:cNvPicPr>
          <p:nvPr/>
        </p:nvPicPr>
        <p:blipFill>
          <a:blip r:embed="rId2"/>
          <a:stretch>
            <a:fillRect/>
          </a:stretch>
        </p:blipFill>
        <p:spPr>
          <a:xfrm>
            <a:off x="197610" y="1148427"/>
            <a:ext cx="5777252" cy="4440813"/>
          </a:xfrm>
          <a:prstGeom prst="rect">
            <a:avLst/>
          </a:prstGeom>
        </p:spPr>
      </p:pic>
    </p:spTree>
    <p:extLst>
      <p:ext uri="{BB962C8B-B14F-4D97-AF65-F5344CB8AC3E}">
        <p14:creationId xmlns:p14="http://schemas.microsoft.com/office/powerpoint/2010/main" val="73232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Digimap Home Page</a:t>
            </a:r>
            <a:endParaRPr lang="en-GB" dirty="0"/>
          </a:p>
        </p:txBody>
      </p:sp>
      <p:pic>
        <p:nvPicPr>
          <p:cNvPr id="6" name="Content Placeholder 5"/>
          <p:cNvPicPr>
            <a:picLocks noGrp="1" noChangeAspect="1"/>
          </p:cNvPicPr>
          <p:nvPr>
            <p:ph idx="1"/>
          </p:nvPr>
        </p:nvPicPr>
        <p:blipFill>
          <a:blip r:embed="rId3"/>
          <a:stretch>
            <a:fillRect/>
          </a:stretch>
        </p:blipFill>
        <p:spPr>
          <a:xfrm>
            <a:off x="1561023" y="1628800"/>
            <a:ext cx="6042642" cy="4525963"/>
          </a:xfrm>
          <a:prstGeom prst="rect">
            <a:avLst/>
          </a:prstGeom>
          <a:ln>
            <a:solidFill>
              <a:schemeClr val="tx2"/>
            </a:solidFill>
          </a:ln>
        </p:spPr>
      </p:pic>
    </p:spTree>
    <p:extLst>
      <p:ext uri="{BB962C8B-B14F-4D97-AF65-F5344CB8AC3E}">
        <p14:creationId xmlns:p14="http://schemas.microsoft.com/office/powerpoint/2010/main" val="418561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16632"/>
            <a:ext cx="9144000" cy="1143000"/>
          </a:xfrm>
        </p:spPr>
        <p:txBody>
          <a:bodyPr/>
          <a:lstStyle/>
          <a:p>
            <a:pPr algn="r"/>
            <a:r>
              <a:rPr lang="en-GB" altLang="en-US" dirty="0" smtClean="0"/>
              <a:t>Styling options				</a:t>
            </a:r>
          </a:p>
        </p:txBody>
      </p:sp>
      <p:pic>
        <p:nvPicPr>
          <p:cNvPr id="5" name="Picture 4"/>
          <p:cNvPicPr>
            <a:picLocks noChangeAspect="1"/>
          </p:cNvPicPr>
          <p:nvPr/>
        </p:nvPicPr>
        <p:blipFill>
          <a:blip r:embed="rId2"/>
          <a:stretch>
            <a:fillRect/>
          </a:stretch>
        </p:blipFill>
        <p:spPr>
          <a:xfrm>
            <a:off x="755576" y="1052736"/>
            <a:ext cx="7416824" cy="5482000"/>
          </a:xfrm>
          <a:prstGeom prst="rect">
            <a:avLst/>
          </a:prstGeom>
        </p:spPr>
      </p:pic>
    </p:spTree>
    <p:extLst>
      <p:ext uri="{BB962C8B-B14F-4D97-AF65-F5344CB8AC3E}">
        <p14:creationId xmlns:p14="http://schemas.microsoft.com/office/powerpoint/2010/main" val="2872393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Style </a:t>
            </a:r>
            <a:r>
              <a:rPr lang="en-GB" dirty="0" smtClean="0"/>
              <a:t>files</a:t>
            </a:r>
            <a:endParaRPr lang="en-GB" dirty="0"/>
          </a:p>
        </p:txBody>
      </p:sp>
      <p:sp>
        <p:nvSpPr>
          <p:cNvPr id="3" name="Content Placeholder 2"/>
          <p:cNvSpPr>
            <a:spLocks noGrp="1"/>
          </p:cNvSpPr>
          <p:nvPr>
            <p:ph idx="1"/>
          </p:nvPr>
        </p:nvSpPr>
        <p:spPr>
          <a:xfrm>
            <a:off x="4611401" y="1484782"/>
            <a:ext cx="3993047" cy="4525963"/>
          </a:xfrm>
        </p:spPr>
        <p:txBody>
          <a:bodyPr>
            <a:normAutofit lnSpcReduction="10000"/>
          </a:bodyPr>
          <a:lstStyle/>
          <a:p>
            <a:pPr marL="324000">
              <a:lnSpc>
                <a:spcPct val="110000"/>
              </a:lnSpc>
              <a:spcBef>
                <a:spcPts val="1200"/>
              </a:spcBef>
            </a:pPr>
            <a:r>
              <a:rPr lang="en-GB" sz="2400" dirty="0" smtClean="0"/>
              <a:t>Digimap provides style files for some vector </a:t>
            </a:r>
            <a:r>
              <a:rPr lang="en-GB" sz="2400" dirty="0" smtClean="0"/>
              <a:t>data products</a:t>
            </a:r>
            <a:endParaRPr lang="en-GB" sz="2400" dirty="0" smtClean="0"/>
          </a:p>
          <a:p>
            <a:pPr marL="324000">
              <a:lnSpc>
                <a:spcPct val="110000"/>
              </a:lnSpc>
              <a:spcBef>
                <a:spcPts val="1200"/>
              </a:spcBef>
            </a:pPr>
            <a:r>
              <a:rPr lang="en-GB" sz="2400" dirty="0"/>
              <a:t>L</a:t>
            </a:r>
            <a:r>
              <a:rPr lang="en-GB" sz="2400" dirty="0" smtClean="0"/>
              <a:t>ook </a:t>
            </a:r>
            <a:r>
              <a:rPr lang="en-GB" sz="2400" dirty="0" smtClean="0"/>
              <a:t>on the product information page</a:t>
            </a:r>
          </a:p>
          <a:p>
            <a:pPr marL="324000">
              <a:lnSpc>
                <a:spcPct val="110000"/>
              </a:lnSpc>
              <a:spcBef>
                <a:spcPts val="1200"/>
              </a:spcBef>
            </a:pPr>
            <a:r>
              <a:rPr lang="en-GB" sz="2400" dirty="0" smtClean="0"/>
              <a:t>Click More Info </a:t>
            </a:r>
            <a:r>
              <a:rPr lang="en-GB" sz="2400" dirty="0" smtClean="0"/>
              <a:t>on the </a:t>
            </a:r>
            <a:r>
              <a:rPr lang="en-GB" sz="2400" dirty="0" smtClean="0"/>
              <a:t>Data </a:t>
            </a:r>
            <a:r>
              <a:rPr lang="en-GB" sz="2400" dirty="0" smtClean="0"/>
              <a:t>Download Information box</a:t>
            </a:r>
          </a:p>
          <a:p>
            <a:pPr marL="324000">
              <a:lnSpc>
                <a:spcPct val="110000"/>
              </a:lnSpc>
              <a:spcBef>
                <a:spcPts val="1200"/>
              </a:spcBef>
            </a:pPr>
            <a:r>
              <a:rPr lang="en-GB" sz="2400" dirty="0" smtClean="0"/>
              <a:t>Some </a:t>
            </a:r>
            <a:r>
              <a:rPr lang="en-GB" sz="2400" dirty="0" smtClean="0"/>
              <a:t>products have the Symbology file in the download zip</a:t>
            </a:r>
          </a:p>
          <a:p>
            <a:endParaRPr lang="en-GB" sz="2400" dirty="0"/>
          </a:p>
        </p:txBody>
      </p:sp>
      <p:pic>
        <p:nvPicPr>
          <p:cNvPr id="4" name="Picture 3"/>
          <p:cNvPicPr>
            <a:picLocks noChangeAspect="1"/>
          </p:cNvPicPr>
          <p:nvPr/>
        </p:nvPicPr>
        <p:blipFill>
          <a:blip r:embed="rId3"/>
          <a:stretch>
            <a:fillRect/>
          </a:stretch>
        </p:blipFill>
        <p:spPr>
          <a:xfrm>
            <a:off x="467544" y="1371574"/>
            <a:ext cx="3761905" cy="4752381"/>
          </a:xfrm>
          <a:prstGeom prst="rect">
            <a:avLst/>
          </a:prstGeom>
        </p:spPr>
      </p:pic>
      <p:sp>
        <p:nvSpPr>
          <p:cNvPr id="5" name="Rectangle 4"/>
          <p:cNvSpPr/>
          <p:nvPr/>
        </p:nvSpPr>
        <p:spPr>
          <a:xfrm>
            <a:off x="2195736" y="5229200"/>
            <a:ext cx="936104"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8113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a:t>
            </a:r>
            <a:r>
              <a:rPr lang="en-GB" dirty="0" err="1" smtClean="0"/>
              <a:t>Geoprocessing</a:t>
            </a:r>
            <a:r>
              <a:rPr lang="en-GB" dirty="0" smtClean="0"/>
              <a:t> Tools</a:t>
            </a:r>
            <a:endParaRPr lang="en-GB" dirty="0"/>
          </a:p>
        </p:txBody>
      </p:sp>
      <p:sp>
        <p:nvSpPr>
          <p:cNvPr id="3" name="Content Placeholder 2"/>
          <p:cNvSpPr>
            <a:spLocks noGrp="1"/>
          </p:cNvSpPr>
          <p:nvPr>
            <p:ph idx="1"/>
          </p:nvPr>
        </p:nvSpPr>
        <p:spPr/>
        <p:txBody>
          <a:bodyPr/>
          <a:lstStyle/>
          <a:p>
            <a:r>
              <a:rPr lang="en-GB" dirty="0" smtClean="0"/>
              <a:t>Merge Vector Tiles</a:t>
            </a:r>
            <a:endParaRPr lang="en-GB" dirty="0" smtClean="0"/>
          </a:p>
          <a:p>
            <a:r>
              <a:rPr lang="en-GB" dirty="0" smtClean="0"/>
              <a:t>Merge Raster Tiles</a:t>
            </a:r>
            <a:endParaRPr lang="en-GB" dirty="0" smtClean="0"/>
          </a:p>
          <a:p>
            <a:r>
              <a:rPr lang="en-GB" dirty="0" smtClean="0"/>
              <a:t>Clip</a:t>
            </a:r>
            <a:endParaRPr lang="en-GB" dirty="0"/>
          </a:p>
        </p:txBody>
      </p:sp>
    </p:spTree>
    <p:extLst>
      <p:ext uri="{BB962C8B-B14F-4D97-AF65-F5344CB8AC3E}">
        <p14:creationId xmlns:p14="http://schemas.microsoft.com/office/powerpoint/2010/main" val="1688510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Vector data – Merge tool</a:t>
            </a:r>
            <a:endParaRPr lang="en-GB" dirty="0"/>
          </a:p>
        </p:txBody>
      </p:sp>
      <p:sp>
        <p:nvSpPr>
          <p:cNvPr id="3" name="Content Placeholder 2"/>
          <p:cNvSpPr>
            <a:spLocks noGrp="1"/>
          </p:cNvSpPr>
          <p:nvPr>
            <p:ph idx="1"/>
          </p:nvPr>
        </p:nvSpPr>
        <p:spPr>
          <a:xfrm>
            <a:off x="4220371" y="1124744"/>
            <a:ext cx="4456085" cy="1368152"/>
          </a:xfrm>
        </p:spPr>
        <p:txBody>
          <a:bodyPr>
            <a:normAutofit/>
          </a:bodyPr>
          <a:lstStyle/>
          <a:p>
            <a:r>
              <a:rPr lang="en-GB" sz="2000" dirty="0" smtClean="0"/>
              <a:t>Where your download area covers multiple tiles, possible to merge the tiles into one</a:t>
            </a:r>
          </a:p>
          <a:p>
            <a:endParaRPr lang="en-GB" sz="2000" dirty="0"/>
          </a:p>
        </p:txBody>
      </p:sp>
      <p:sp>
        <p:nvSpPr>
          <p:cNvPr id="4" name="TextBox 3"/>
          <p:cNvSpPr txBox="1"/>
          <p:nvPr/>
        </p:nvSpPr>
        <p:spPr>
          <a:xfrm>
            <a:off x="179512" y="6015191"/>
            <a:ext cx="4464496" cy="707886"/>
          </a:xfrm>
          <a:prstGeom prst="rect">
            <a:avLst/>
          </a:prstGeom>
          <a:noFill/>
        </p:spPr>
        <p:txBody>
          <a:bodyPr wrap="square" rtlCol="0">
            <a:spAutoFit/>
          </a:bodyPr>
          <a:lstStyle/>
          <a:p>
            <a:r>
              <a:rPr lang="en-GB" sz="2000" b="1" dirty="0" smtClean="0">
                <a:solidFill>
                  <a:schemeClr val="tx2"/>
                </a:solidFill>
              </a:rPr>
              <a:t>Image: </a:t>
            </a:r>
            <a:r>
              <a:rPr lang="en-GB" sz="2000" dirty="0" smtClean="0">
                <a:solidFill>
                  <a:schemeClr val="tx2"/>
                </a:solidFill>
              </a:rPr>
              <a:t>OS Terrain </a:t>
            </a:r>
            <a:r>
              <a:rPr lang="en-GB" sz="2000" dirty="0" smtClean="0">
                <a:solidFill>
                  <a:schemeClr val="tx2"/>
                </a:solidFill>
              </a:rPr>
              <a:t>contours </a:t>
            </a:r>
            <a:r>
              <a:rPr lang="en-GB" sz="2000" dirty="0" smtClean="0">
                <a:solidFill>
                  <a:schemeClr val="tx2"/>
                </a:solidFill>
              </a:rPr>
              <a:t>before </a:t>
            </a:r>
            <a:r>
              <a:rPr lang="en-GB" sz="2000" dirty="0" smtClean="0">
                <a:solidFill>
                  <a:schemeClr val="tx2"/>
                </a:solidFill>
              </a:rPr>
              <a:t>merging </a:t>
            </a:r>
            <a:r>
              <a:rPr lang="en-GB" sz="2000" dirty="0" smtClean="0">
                <a:solidFill>
                  <a:schemeClr val="tx2"/>
                </a:solidFill>
              </a:rPr>
              <a:t>(SE England)</a:t>
            </a:r>
            <a:endParaRPr lang="en-GB" sz="20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24" y="1055345"/>
            <a:ext cx="4005547" cy="4959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4664185" y="2204864"/>
            <a:ext cx="3732650" cy="3971468"/>
          </a:xfrm>
          <a:prstGeom prst="rect">
            <a:avLst/>
          </a:prstGeom>
        </p:spPr>
      </p:pic>
    </p:spTree>
    <p:extLst>
      <p:ext uri="{BB962C8B-B14F-4D97-AF65-F5344CB8AC3E}">
        <p14:creationId xmlns:p14="http://schemas.microsoft.com/office/powerpoint/2010/main" val="2386843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Raster data – </a:t>
            </a:r>
            <a:r>
              <a:rPr lang="en-GB" dirty="0" smtClean="0"/>
              <a:t>Merge </a:t>
            </a:r>
            <a:r>
              <a:rPr lang="en-GB" dirty="0" smtClean="0"/>
              <a:t>tool</a:t>
            </a:r>
            <a:endParaRPr lang="en-GB" dirty="0"/>
          </a:p>
        </p:txBody>
      </p:sp>
      <p:pic>
        <p:nvPicPr>
          <p:cNvPr id="4" name="Picture 3"/>
          <p:cNvPicPr>
            <a:picLocks noChangeAspect="1"/>
          </p:cNvPicPr>
          <p:nvPr/>
        </p:nvPicPr>
        <p:blipFill>
          <a:blip r:embed="rId2"/>
          <a:stretch>
            <a:fillRect/>
          </a:stretch>
        </p:blipFill>
        <p:spPr>
          <a:xfrm>
            <a:off x="3491880" y="1478208"/>
            <a:ext cx="5393782" cy="4788938"/>
          </a:xfrm>
          <a:prstGeom prst="rect">
            <a:avLst/>
          </a:prstGeom>
        </p:spPr>
      </p:pic>
      <p:pic>
        <p:nvPicPr>
          <p:cNvPr id="3" name="Picture 2"/>
          <p:cNvPicPr>
            <a:picLocks noChangeAspect="1"/>
          </p:cNvPicPr>
          <p:nvPr/>
        </p:nvPicPr>
        <p:blipFill>
          <a:blip r:embed="rId3"/>
          <a:stretch>
            <a:fillRect/>
          </a:stretch>
        </p:blipFill>
        <p:spPr>
          <a:xfrm>
            <a:off x="107504" y="1207700"/>
            <a:ext cx="3617510" cy="3990274"/>
          </a:xfrm>
          <a:prstGeom prst="rect">
            <a:avLst/>
          </a:prstGeom>
        </p:spPr>
      </p:pic>
    </p:spTree>
    <p:extLst>
      <p:ext uri="{BB962C8B-B14F-4D97-AF65-F5344CB8AC3E}">
        <p14:creationId xmlns:p14="http://schemas.microsoft.com/office/powerpoint/2010/main" val="236335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Clip tool</a:t>
            </a:r>
            <a:endParaRPr lang="en-GB" dirty="0"/>
          </a:p>
        </p:txBody>
      </p:sp>
      <p:sp>
        <p:nvSpPr>
          <p:cNvPr id="3" name="Content Placeholder 2"/>
          <p:cNvSpPr>
            <a:spLocks noGrp="1"/>
          </p:cNvSpPr>
          <p:nvPr>
            <p:ph idx="1"/>
          </p:nvPr>
        </p:nvSpPr>
        <p:spPr>
          <a:xfrm>
            <a:off x="107504" y="5496995"/>
            <a:ext cx="7355160" cy="1309639"/>
          </a:xfrm>
        </p:spPr>
        <p:txBody>
          <a:bodyPr>
            <a:normAutofit lnSpcReduction="10000"/>
          </a:bodyPr>
          <a:lstStyle/>
          <a:p>
            <a:r>
              <a:rPr lang="en-GB" sz="2000" dirty="0" smtClean="0"/>
              <a:t>Where tiles are provided in large sizes e.g. 100 x 100 km, possible to clip them to smaller area</a:t>
            </a:r>
          </a:p>
          <a:p>
            <a:r>
              <a:rPr lang="en-GB" sz="2000" dirty="0" smtClean="0"/>
              <a:t>To use the</a:t>
            </a:r>
            <a:r>
              <a:rPr lang="en-GB" sz="2000" dirty="0"/>
              <a:t> </a:t>
            </a:r>
            <a:r>
              <a:rPr lang="en-GB" sz="2000" dirty="0" smtClean="0"/>
              <a:t>vector clip </a:t>
            </a:r>
            <a:r>
              <a:rPr lang="en-GB" sz="2000" dirty="0" smtClean="0"/>
              <a:t>tool, necessary to have a </a:t>
            </a:r>
            <a:r>
              <a:rPr lang="en-GB" sz="2000" dirty="0" smtClean="0"/>
              <a:t>file </a:t>
            </a:r>
            <a:r>
              <a:rPr lang="en-GB" sz="2000" dirty="0" smtClean="0"/>
              <a:t>of the smaller area to use as the guide</a:t>
            </a:r>
            <a:endParaRPr lang="en-GB" sz="2000" dirty="0"/>
          </a:p>
        </p:txBody>
      </p:sp>
      <p:pic>
        <p:nvPicPr>
          <p:cNvPr id="5" name="Picture 4"/>
          <p:cNvPicPr>
            <a:picLocks noChangeAspect="1"/>
          </p:cNvPicPr>
          <p:nvPr/>
        </p:nvPicPr>
        <p:blipFill>
          <a:blip r:embed="rId2"/>
          <a:stretch>
            <a:fillRect/>
          </a:stretch>
        </p:blipFill>
        <p:spPr>
          <a:xfrm>
            <a:off x="306264" y="967239"/>
            <a:ext cx="3600399" cy="4333969"/>
          </a:xfrm>
          <a:prstGeom prst="rect">
            <a:avLst/>
          </a:prstGeom>
        </p:spPr>
      </p:pic>
      <p:pic>
        <p:nvPicPr>
          <p:cNvPr id="6" name="Picture 5"/>
          <p:cNvPicPr>
            <a:picLocks noChangeAspect="1"/>
          </p:cNvPicPr>
          <p:nvPr/>
        </p:nvPicPr>
        <p:blipFill>
          <a:blip r:embed="rId3"/>
          <a:stretch>
            <a:fillRect/>
          </a:stretch>
        </p:blipFill>
        <p:spPr>
          <a:xfrm>
            <a:off x="5004048" y="967238"/>
            <a:ext cx="3036975" cy="4045937"/>
          </a:xfrm>
          <a:prstGeom prst="rect">
            <a:avLst/>
          </a:prstGeom>
        </p:spPr>
      </p:pic>
    </p:spTree>
    <p:extLst>
      <p:ext uri="{BB962C8B-B14F-4D97-AF65-F5344CB8AC3E}">
        <p14:creationId xmlns:p14="http://schemas.microsoft.com/office/powerpoint/2010/main" val="2014911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Plugins</a:t>
            </a:r>
            <a:endParaRPr lang="en-GB" dirty="0"/>
          </a:p>
        </p:txBody>
      </p:sp>
      <p:sp>
        <p:nvSpPr>
          <p:cNvPr id="5" name="Content Placeholder 4"/>
          <p:cNvSpPr>
            <a:spLocks noGrp="1"/>
          </p:cNvSpPr>
          <p:nvPr>
            <p:ph idx="1"/>
          </p:nvPr>
        </p:nvSpPr>
        <p:spPr>
          <a:xfrm>
            <a:off x="457200" y="1196752"/>
            <a:ext cx="8229600" cy="4929411"/>
          </a:xfrm>
        </p:spPr>
        <p:txBody>
          <a:bodyPr/>
          <a:lstStyle/>
          <a:p>
            <a:r>
              <a:rPr lang="en-GB" dirty="0" smtClean="0"/>
              <a:t>QGIS has extended functionality through its Plugins</a:t>
            </a:r>
          </a:p>
          <a:p>
            <a:r>
              <a:rPr lang="en-GB" dirty="0" smtClean="0"/>
              <a:t>Some are loaded by default e.g. </a:t>
            </a:r>
            <a:r>
              <a:rPr lang="en-GB" dirty="0" err="1" smtClean="0"/>
              <a:t>Heatmap</a:t>
            </a:r>
            <a:endParaRPr lang="en-GB" dirty="0" smtClean="0"/>
          </a:p>
          <a:p>
            <a:r>
              <a:rPr lang="en-GB" dirty="0" smtClean="0"/>
              <a:t>They are accessed from the plugin menu</a:t>
            </a:r>
          </a:p>
          <a:p>
            <a:endParaRPr lang="en-GB" dirty="0"/>
          </a:p>
          <a:p>
            <a:endParaRPr lang="en-GB" dirty="0" smtClean="0"/>
          </a:p>
          <a:p>
            <a:endParaRPr lang="en-GB" dirty="0" smtClean="0"/>
          </a:p>
          <a:p>
            <a:pPr marL="0" indent="0">
              <a:buNone/>
            </a:pPr>
            <a:endParaRPr lang="en-GB" dirty="0" smtClean="0"/>
          </a:p>
          <a:p>
            <a:r>
              <a:rPr lang="en-GB" dirty="0" smtClean="0"/>
              <a:t>Here are some of our favourites:</a:t>
            </a:r>
            <a:endParaRPr lang="en-GB" dirty="0"/>
          </a:p>
        </p:txBody>
      </p:sp>
      <p:pic>
        <p:nvPicPr>
          <p:cNvPr id="6" name="Picture 5"/>
          <p:cNvPicPr>
            <a:picLocks noChangeAspect="1"/>
          </p:cNvPicPr>
          <p:nvPr/>
        </p:nvPicPr>
        <p:blipFill>
          <a:blip r:embed="rId2"/>
          <a:stretch>
            <a:fillRect/>
          </a:stretch>
        </p:blipFill>
        <p:spPr>
          <a:xfrm>
            <a:off x="3059832" y="2690088"/>
            <a:ext cx="2904762" cy="2009524"/>
          </a:xfrm>
          <a:prstGeom prst="rect">
            <a:avLst/>
          </a:prstGeom>
        </p:spPr>
      </p:pic>
    </p:spTree>
    <p:extLst>
      <p:ext uri="{BB962C8B-B14F-4D97-AF65-F5344CB8AC3E}">
        <p14:creationId xmlns:p14="http://schemas.microsoft.com/office/powerpoint/2010/main" val="1336366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259632"/>
          </a:xfrm>
        </p:spPr>
        <p:txBody>
          <a:bodyPr>
            <a:normAutofit/>
          </a:bodyPr>
          <a:lstStyle/>
          <a:p>
            <a:r>
              <a:rPr lang="en-GB" dirty="0" err="1" smtClean="0"/>
              <a:t>Openlayers</a:t>
            </a:r>
            <a:r>
              <a:rPr lang="en-GB" dirty="0" smtClean="0"/>
              <a:t> Plugin</a:t>
            </a:r>
            <a:endParaRPr lang="en-GB" dirty="0"/>
          </a:p>
        </p:txBody>
      </p:sp>
      <p:sp>
        <p:nvSpPr>
          <p:cNvPr id="5" name="Content Placeholder 4"/>
          <p:cNvSpPr>
            <a:spLocks noGrp="1"/>
          </p:cNvSpPr>
          <p:nvPr>
            <p:ph idx="1"/>
          </p:nvPr>
        </p:nvSpPr>
        <p:spPr>
          <a:xfrm>
            <a:off x="251520" y="908720"/>
            <a:ext cx="8712968" cy="5217443"/>
          </a:xfrm>
        </p:spPr>
        <p:txBody>
          <a:bodyPr/>
          <a:lstStyle/>
          <a:p>
            <a:r>
              <a:rPr lang="en-GB" dirty="0" smtClean="0"/>
              <a:t>Allows you to display data from the web, like Google or Bing maps or OpenStreetMap data in a range of styles:</a:t>
            </a:r>
          </a:p>
          <a:p>
            <a:endParaRPr lang="en-GB" dirty="0" smtClean="0"/>
          </a:p>
        </p:txBody>
      </p:sp>
      <p:pic>
        <p:nvPicPr>
          <p:cNvPr id="3" name="Picture 2"/>
          <p:cNvPicPr>
            <a:picLocks noChangeAspect="1"/>
          </p:cNvPicPr>
          <p:nvPr/>
        </p:nvPicPr>
        <p:blipFill>
          <a:blip r:embed="rId2"/>
          <a:stretch>
            <a:fillRect/>
          </a:stretch>
        </p:blipFill>
        <p:spPr>
          <a:xfrm>
            <a:off x="755576" y="1844824"/>
            <a:ext cx="7632848" cy="4888596"/>
          </a:xfrm>
          <a:prstGeom prst="rect">
            <a:avLst/>
          </a:prstGeom>
        </p:spPr>
      </p:pic>
    </p:spTree>
    <p:extLst>
      <p:ext uri="{BB962C8B-B14F-4D97-AF65-F5344CB8AC3E}">
        <p14:creationId xmlns:p14="http://schemas.microsoft.com/office/powerpoint/2010/main" val="226559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259632"/>
          </a:xfrm>
        </p:spPr>
        <p:txBody>
          <a:bodyPr>
            <a:normAutofit/>
          </a:bodyPr>
          <a:lstStyle/>
          <a:p>
            <a:r>
              <a:rPr lang="en-GB" dirty="0" smtClean="0"/>
              <a:t>MMQGIS</a:t>
            </a:r>
            <a:endParaRPr lang="en-GB" dirty="0"/>
          </a:p>
        </p:txBody>
      </p:sp>
      <p:sp>
        <p:nvSpPr>
          <p:cNvPr id="5" name="Content Placeholder 4"/>
          <p:cNvSpPr>
            <a:spLocks noGrp="1"/>
          </p:cNvSpPr>
          <p:nvPr>
            <p:ph idx="1"/>
          </p:nvPr>
        </p:nvSpPr>
        <p:spPr>
          <a:xfrm>
            <a:off x="457200" y="836712"/>
            <a:ext cx="8229600" cy="5289451"/>
          </a:xfrm>
        </p:spPr>
        <p:txBody>
          <a:bodyPr/>
          <a:lstStyle/>
          <a:p>
            <a:r>
              <a:rPr lang="en-GB" dirty="0" smtClean="0"/>
              <a:t>Many different features to explore but we like the create grid layer, great for creating hexagons:</a:t>
            </a:r>
          </a:p>
          <a:p>
            <a:endParaRPr lang="en-GB" dirty="0" smtClean="0"/>
          </a:p>
        </p:txBody>
      </p:sp>
      <p:pic>
        <p:nvPicPr>
          <p:cNvPr id="4" name="Picture 3"/>
          <p:cNvPicPr>
            <a:picLocks noChangeAspect="1"/>
          </p:cNvPicPr>
          <p:nvPr/>
        </p:nvPicPr>
        <p:blipFill>
          <a:blip r:embed="rId2"/>
          <a:stretch>
            <a:fillRect/>
          </a:stretch>
        </p:blipFill>
        <p:spPr>
          <a:xfrm>
            <a:off x="693912" y="1772816"/>
            <a:ext cx="7776864" cy="4980835"/>
          </a:xfrm>
          <a:prstGeom prst="rect">
            <a:avLst/>
          </a:prstGeom>
        </p:spPr>
      </p:pic>
    </p:spTree>
    <p:extLst>
      <p:ext uri="{BB962C8B-B14F-4D97-AF65-F5344CB8AC3E}">
        <p14:creationId xmlns:p14="http://schemas.microsoft.com/office/powerpoint/2010/main" val="2423318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9200" y="1844824"/>
            <a:ext cx="8066287" cy="4914920"/>
          </a:xfrm>
          <a:prstGeom prst="rect">
            <a:avLst/>
          </a:prstGeom>
        </p:spPr>
      </p:pic>
      <p:sp>
        <p:nvSpPr>
          <p:cNvPr id="2" name="Title 1"/>
          <p:cNvSpPr>
            <a:spLocks noGrp="1"/>
          </p:cNvSpPr>
          <p:nvPr>
            <p:ph type="title"/>
          </p:nvPr>
        </p:nvSpPr>
        <p:spPr>
          <a:xfrm>
            <a:off x="467544" y="0"/>
            <a:ext cx="8229600" cy="980728"/>
          </a:xfrm>
        </p:spPr>
        <p:txBody>
          <a:bodyPr>
            <a:normAutofit/>
          </a:bodyPr>
          <a:lstStyle/>
          <a:p>
            <a:r>
              <a:rPr lang="en-GB" dirty="0" err="1" smtClean="0"/>
              <a:t>Heatmap</a:t>
            </a:r>
            <a:endParaRPr lang="en-GB" dirty="0"/>
          </a:p>
        </p:txBody>
      </p:sp>
      <p:sp>
        <p:nvSpPr>
          <p:cNvPr id="5" name="Content Placeholder 4"/>
          <p:cNvSpPr>
            <a:spLocks noGrp="1"/>
          </p:cNvSpPr>
          <p:nvPr>
            <p:ph idx="1"/>
          </p:nvPr>
        </p:nvSpPr>
        <p:spPr>
          <a:xfrm>
            <a:off x="457200" y="836712"/>
            <a:ext cx="8229600" cy="1512167"/>
          </a:xfrm>
          <a:solidFill>
            <a:schemeClr val="bg1">
              <a:alpha val="47000"/>
            </a:schemeClr>
          </a:solidFill>
        </p:spPr>
        <p:txBody>
          <a:bodyPr>
            <a:normAutofit/>
          </a:bodyPr>
          <a:lstStyle/>
          <a:p>
            <a:r>
              <a:rPr lang="en-GB" dirty="0" smtClean="0"/>
              <a:t>Adds the ability to view datasets as a </a:t>
            </a:r>
            <a:r>
              <a:rPr lang="en-GB" dirty="0" err="1" smtClean="0"/>
              <a:t>heatmap</a:t>
            </a:r>
            <a:endParaRPr lang="en-GB" dirty="0" smtClean="0"/>
          </a:p>
          <a:p>
            <a:r>
              <a:rPr lang="en-GB" dirty="0" smtClean="0"/>
              <a:t>Select it from the Style tab, this is postcodes weighted by domestic delivery points</a:t>
            </a:r>
          </a:p>
          <a:p>
            <a:endParaRPr lang="en-GB" dirty="0" smtClean="0"/>
          </a:p>
        </p:txBody>
      </p:sp>
    </p:spTree>
    <p:extLst>
      <p:ext uri="{BB962C8B-B14F-4D97-AF65-F5344CB8AC3E}">
        <p14:creationId xmlns:p14="http://schemas.microsoft.com/office/powerpoint/2010/main" val="1606919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data is available from Digimap?</a:t>
            </a:r>
            <a:endParaRPr lang="en-GB" dirty="0"/>
          </a:p>
        </p:txBody>
      </p:sp>
      <p:sp>
        <p:nvSpPr>
          <p:cNvPr id="3" name="Content Placeholder 2"/>
          <p:cNvSpPr>
            <a:spLocks noGrp="1"/>
          </p:cNvSpPr>
          <p:nvPr>
            <p:ph idx="1"/>
          </p:nvPr>
        </p:nvSpPr>
        <p:spPr/>
        <p:txBody>
          <a:bodyPr/>
          <a:lstStyle/>
          <a:p>
            <a:r>
              <a:rPr lang="en-GB" b="1" dirty="0" smtClean="0"/>
              <a:t>OS</a:t>
            </a:r>
            <a:r>
              <a:rPr lang="en-GB" dirty="0" smtClean="0"/>
              <a:t> – Full range of OS maps and data available including OS </a:t>
            </a:r>
            <a:r>
              <a:rPr lang="en-GB" dirty="0" err="1" smtClean="0"/>
              <a:t>MasterMap</a:t>
            </a:r>
            <a:r>
              <a:rPr lang="en-GB" dirty="0" smtClean="0"/>
              <a:t> and OS </a:t>
            </a:r>
            <a:r>
              <a:rPr lang="en-GB" dirty="0" err="1" smtClean="0"/>
              <a:t>OpenData</a:t>
            </a:r>
            <a:endParaRPr lang="en-GB" dirty="0" smtClean="0"/>
          </a:p>
          <a:p>
            <a:r>
              <a:rPr lang="en-GB" b="1" dirty="0" smtClean="0"/>
              <a:t>Historic</a:t>
            </a:r>
            <a:r>
              <a:rPr lang="en-GB" dirty="0" smtClean="0"/>
              <a:t> – Detailed historic OS maps from 1843-1990s</a:t>
            </a:r>
          </a:p>
          <a:p>
            <a:r>
              <a:rPr lang="en-GB" b="1" dirty="0" smtClean="0"/>
              <a:t>Geology</a:t>
            </a:r>
            <a:r>
              <a:rPr lang="en-GB" dirty="0" smtClean="0"/>
              <a:t> – Onshore and offshore geological datasets</a:t>
            </a:r>
          </a:p>
          <a:p>
            <a:r>
              <a:rPr lang="en-GB" b="1" dirty="0" smtClean="0"/>
              <a:t>Marine</a:t>
            </a:r>
            <a:r>
              <a:rPr lang="en-GB" dirty="0" smtClean="0"/>
              <a:t> – Marine and coastal zone data</a:t>
            </a:r>
          </a:p>
          <a:p>
            <a:r>
              <a:rPr lang="en-GB" b="1" dirty="0" smtClean="0"/>
              <a:t>Environment</a:t>
            </a:r>
            <a:r>
              <a:rPr lang="en-GB" dirty="0" smtClean="0"/>
              <a:t> – Land cover and land use datasets</a:t>
            </a:r>
          </a:p>
          <a:p>
            <a:endParaRPr lang="en-GB" dirty="0"/>
          </a:p>
          <a:p>
            <a:pPr marL="0" indent="0">
              <a:buNone/>
            </a:pPr>
            <a:r>
              <a:rPr lang="en-GB" dirty="0" smtClean="0"/>
              <a:t>All data can be used in </a:t>
            </a:r>
            <a:r>
              <a:rPr lang="en-GB" dirty="0" smtClean="0"/>
              <a:t>QGIS </a:t>
            </a:r>
            <a:r>
              <a:rPr lang="en-GB" dirty="0" smtClean="0"/>
              <a:t>in one form or another!</a:t>
            </a:r>
            <a:endParaRPr lang="en-GB" dirty="0"/>
          </a:p>
        </p:txBody>
      </p:sp>
    </p:spTree>
    <p:extLst>
      <p:ext uri="{BB962C8B-B14F-4D97-AF65-F5344CB8AC3E}">
        <p14:creationId xmlns:p14="http://schemas.microsoft.com/office/powerpoint/2010/main" val="3338795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80728"/>
          </a:xfrm>
        </p:spPr>
        <p:txBody>
          <a:bodyPr>
            <a:normAutofit/>
          </a:bodyPr>
          <a:lstStyle/>
          <a:p>
            <a:r>
              <a:rPr lang="en-GB" dirty="0" smtClean="0"/>
              <a:t>QGIS2ThreeJS</a:t>
            </a:r>
            <a:endParaRPr lang="en-GB" dirty="0"/>
          </a:p>
        </p:txBody>
      </p:sp>
      <p:sp>
        <p:nvSpPr>
          <p:cNvPr id="5" name="Content Placeholder 4"/>
          <p:cNvSpPr>
            <a:spLocks noGrp="1"/>
          </p:cNvSpPr>
          <p:nvPr>
            <p:ph idx="1"/>
          </p:nvPr>
        </p:nvSpPr>
        <p:spPr>
          <a:xfrm>
            <a:off x="457200" y="836713"/>
            <a:ext cx="8229600" cy="1008112"/>
          </a:xfrm>
          <a:solidFill>
            <a:schemeClr val="bg1">
              <a:alpha val="47000"/>
            </a:schemeClr>
          </a:solidFill>
        </p:spPr>
        <p:txBody>
          <a:bodyPr>
            <a:normAutofit/>
          </a:bodyPr>
          <a:lstStyle/>
          <a:p>
            <a:r>
              <a:rPr lang="en-GB" dirty="0" smtClean="0"/>
              <a:t>This opens in a web browser so can be shared easily</a:t>
            </a:r>
          </a:p>
        </p:txBody>
      </p:sp>
      <p:pic>
        <p:nvPicPr>
          <p:cNvPr id="4" name="Picture 3"/>
          <p:cNvPicPr>
            <a:picLocks noChangeAspect="1"/>
          </p:cNvPicPr>
          <p:nvPr/>
        </p:nvPicPr>
        <p:blipFill>
          <a:blip r:embed="rId2"/>
          <a:stretch>
            <a:fillRect/>
          </a:stretch>
        </p:blipFill>
        <p:spPr>
          <a:xfrm>
            <a:off x="473255" y="1387228"/>
            <a:ext cx="8217130" cy="4994100"/>
          </a:xfrm>
          <a:prstGeom prst="rect">
            <a:avLst/>
          </a:prstGeom>
        </p:spPr>
      </p:pic>
    </p:spTree>
    <p:extLst>
      <p:ext uri="{BB962C8B-B14F-4D97-AF65-F5344CB8AC3E}">
        <p14:creationId xmlns:p14="http://schemas.microsoft.com/office/powerpoint/2010/main" val="2365059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80728"/>
          </a:xfrm>
        </p:spPr>
        <p:txBody>
          <a:bodyPr>
            <a:normAutofit/>
          </a:bodyPr>
          <a:lstStyle/>
          <a:p>
            <a:r>
              <a:rPr lang="en-GB" dirty="0" smtClean="0"/>
              <a:t>QGIS2ThreeJS</a:t>
            </a:r>
            <a:endParaRPr lang="en-GB" dirty="0"/>
          </a:p>
        </p:txBody>
      </p:sp>
      <p:sp>
        <p:nvSpPr>
          <p:cNvPr id="5" name="Content Placeholder 4"/>
          <p:cNvSpPr>
            <a:spLocks noGrp="1"/>
          </p:cNvSpPr>
          <p:nvPr>
            <p:ph idx="1"/>
          </p:nvPr>
        </p:nvSpPr>
        <p:spPr>
          <a:xfrm>
            <a:off x="457200" y="836713"/>
            <a:ext cx="8229600" cy="1008112"/>
          </a:xfrm>
          <a:solidFill>
            <a:schemeClr val="bg1">
              <a:alpha val="47000"/>
            </a:schemeClr>
          </a:solidFill>
        </p:spPr>
        <p:txBody>
          <a:bodyPr>
            <a:normAutofit lnSpcReduction="10000"/>
          </a:bodyPr>
          <a:lstStyle/>
          <a:p>
            <a:r>
              <a:rPr lang="en-GB" dirty="0" smtClean="0"/>
              <a:t>Adds the ability to create a 3D scene from your data</a:t>
            </a:r>
          </a:p>
          <a:p>
            <a:r>
              <a:rPr lang="en-GB" dirty="0" smtClean="0"/>
              <a:t>It is relatively easy to set up</a:t>
            </a:r>
          </a:p>
        </p:txBody>
      </p:sp>
      <p:pic>
        <p:nvPicPr>
          <p:cNvPr id="3" name="Picture 2"/>
          <p:cNvPicPr>
            <a:picLocks noChangeAspect="1"/>
          </p:cNvPicPr>
          <p:nvPr/>
        </p:nvPicPr>
        <p:blipFill>
          <a:blip r:embed="rId2"/>
          <a:stretch>
            <a:fillRect/>
          </a:stretch>
        </p:blipFill>
        <p:spPr>
          <a:xfrm>
            <a:off x="179512" y="1855022"/>
            <a:ext cx="3104762" cy="1761905"/>
          </a:xfrm>
          <a:prstGeom prst="rect">
            <a:avLst/>
          </a:prstGeom>
        </p:spPr>
      </p:pic>
      <p:pic>
        <p:nvPicPr>
          <p:cNvPr id="6" name="Picture 5"/>
          <p:cNvPicPr>
            <a:picLocks noChangeAspect="1"/>
          </p:cNvPicPr>
          <p:nvPr/>
        </p:nvPicPr>
        <p:blipFill>
          <a:blip r:embed="rId3"/>
          <a:stretch>
            <a:fillRect/>
          </a:stretch>
        </p:blipFill>
        <p:spPr>
          <a:xfrm>
            <a:off x="3779912" y="1844825"/>
            <a:ext cx="5134513" cy="4408984"/>
          </a:xfrm>
          <a:prstGeom prst="rect">
            <a:avLst/>
          </a:prstGeom>
        </p:spPr>
      </p:pic>
    </p:spTree>
    <p:extLst>
      <p:ext uri="{BB962C8B-B14F-4D97-AF65-F5344CB8AC3E}">
        <p14:creationId xmlns:p14="http://schemas.microsoft.com/office/powerpoint/2010/main" val="3090145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smtClean="0"/>
              <a:t>Resources</a:t>
            </a:r>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5533000" cy="561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Grp="1" noChangeArrowheads="1"/>
          </p:cNvSpPr>
          <p:nvPr>
            <p:ph idx="1"/>
          </p:nvPr>
        </p:nvSpPr>
        <p:spPr>
          <a:xfrm>
            <a:off x="5928536" y="1268760"/>
            <a:ext cx="2774388" cy="4242494"/>
          </a:xfrm>
        </p:spPr>
        <p:txBody>
          <a:bodyPr>
            <a:normAutofit/>
          </a:bodyPr>
          <a:lstStyle/>
          <a:p>
            <a:r>
              <a:rPr lang="en-GB" sz="2400" dirty="0" smtClean="0"/>
              <a:t>Digimap Resource centre – access help pages, guides, FAQs, videos, case studies and more.</a:t>
            </a:r>
          </a:p>
          <a:p>
            <a:pPr eaLnBrk="1" hangingPunct="1">
              <a:buFontTx/>
              <a:buNone/>
            </a:pPr>
            <a:endParaRPr lang="en-GB" dirty="0" smtClean="0"/>
          </a:p>
        </p:txBody>
      </p:sp>
    </p:spTree>
    <p:extLst>
      <p:ext uri="{BB962C8B-B14F-4D97-AF65-F5344CB8AC3E}">
        <p14:creationId xmlns:p14="http://schemas.microsoft.com/office/powerpoint/2010/main" val="3654778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smtClean="0"/>
              <a:t>Help pages</a:t>
            </a:r>
            <a:endParaRPr lang="en-GB" b="1" dirty="0"/>
          </a:p>
        </p:txBody>
      </p:sp>
      <p:sp>
        <p:nvSpPr>
          <p:cNvPr id="4" name="Rectangle 3"/>
          <p:cNvSpPr>
            <a:spLocks noGrp="1" noChangeArrowheads="1"/>
          </p:cNvSpPr>
          <p:nvPr>
            <p:ph idx="1"/>
          </p:nvPr>
        </p:nvSpPr>
        <p:spPr>
          <a:xfrm>
            <a:off x="323528" y="5617716"/>
            <a:ext cx="7659316" cy="1218158"/>
          </a:xfrm>
        </p:spPr>
        <p:txBody>
          <a:bodyPr>
            <a:normAutofit/>
          </a:bodyPr>
          <a:lstStyle/>
          <a:p>
            <a:pPr marL="0" indent="0">
              <a:buNone/>
            </a:pPr>
            <a:r>
              <a:rPr lang="en-GB" sz="2000" b="1" dirty="0" smtClean="0"/>
              <a:t>Digimap Resource </a:t>
            </a:r>
            <a:r>
              <a:rPr lang="en-GB" sz="2000" b="1" dirty="0"/>
              <a:t>centre: </a:t>
            </a:r>
            <a:r>
              <a:rPr lang="en-GB" sz="2000" dirty="0">
                <a:hlinkClick r:id="rId3"/>
              </a:rPr>
              <a:t>http://</a:t>
            </a:r>
            <a:r>
              <a:rPr lang="en-GB" sz="2000" dirty="0" smtClean="0">
                <a:hlinkClick r:id="rId3"/>
              </a:rPr>
              <a:t>digimap.edina.ac.uk/webhelp/resources/index.html</a:t>
            </a:r>
            <a:endParaRPr lang="en-GB" sz="2000" dirty="0" smtClean="0"/>
          </a:p>
          <a:p>
            <a:endParaRPr lang="en-GB" sz="2400" dirty="0" smtClean="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340768"/>
            <a:ext cx="244792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2076"/>
          <a:stretch/>
        </p:blipFill>
        <p:spPr bwMode="auto">
          <a:xfrm>
            <a:off x="395536" y="1407839"/>
            <a:ext cx="3219450" cy="1373461"/>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907704" y="1700808"/>
            <a:ext cx="1440160" cy="144016"/>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403648" y="1844824"/>
            <a:ext cx="221133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427984" y="4168056"/>
            <a:ext cx="115212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330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PDF exercises </a:t>
            </a:r>
            <a:endParaRPr lang="en-GB" dirty="0"/>
          </a:p>
        </p:txBody>
      </p:sp>
      <p:sp>
        <p:nvSpPr>
          <p:cNvPr id="3" name="Content Placeholder 2"/>
          <p:cNvSpPr>
            <a:spLocks noGrp="1"/>
          </p:cNvSpPr>
          <p:nvPr>
            <p:ph idx="1"/>
          </p:nvPr>
        </p:nvSpPr>
        <p:spPr>
          <a:xfrm>
            <a:off x="5148064" y="1600200"/>
            <a:ext cx="3538736" cy="4525963"/>
          </a:xfrm>
        </p:spPr>
        <p:txBody>
          <a:bodyPr/>
          <a:lstStyle/>
          <a:p>
            <a:r>
              <a:rPr lang="en-GB" dirty="0" smtClean="0"/>
              <a:t>Exercises available for download</a:t>
            </a:r>
          </a:p>
          <a:p>
            <a:r>
              <a:rPr lang="en-GB" dirty="0" smtClean="0"/>
              <a:t>PDF step by step</a:t>
            </a:r>
          </a:p>
          <a:p>
            <a:r>
              <a:rPr lang="en-GB" dirty="0" smtClean="0"/>
              <a:t>Some with data provided</a:t>
            </a:r>
            <a:endParaRPr lang="en-GB" dirty="0"/>
          </a:p>
        </p:txBody>
      </p:sp>
      <p:pic>
        <p:nvPicPr>
          <p:cNvPr id="4" name="Picture 3"/>
          <p:cNvPicPr>
            <a:picLocks noChangeAspect="1"/>
          </p:cNvPicPr>
          <p:nvPr/>
        </p:nvPicPr>
        <p:blipFill>
          <a:blip r:embed="rId2"/>
          <a:stretch>
            <a:fillRect/>
          </a:stretch>
        </p:blipFill>
        <p:spPr>
          <a:xfrm>
            <a:off x="971600" y="1593554"/>
            <a:ext cx="2400000" cy="3733333"/>
          </a:xfrm>
          <a:prstGeom prst="rect">
            <a:avLst/>
          </a:prstGeom>
        </p:spPr>
      </p:pic>
      <p:sp>
        <p:nvSpPr>
          <p:cNvPr id="5" name="Rectangle 4"/>
          <p:cNvSpPr/>
          <p:nvPr/>
        </p:nvSpPr>
        <p:spPr>
          <a:xfrm>
            <a:off x="1187624" y="3140968"/>
            <a:ext cx="2016224"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3033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Chat </a:t>
            </a:r>
            <a:endParaRPr lang="en-GB" dirty="0"/>
          </a:p>
        </p:txBody>
      </p:sp>
      <p:sp>
        <p:nvSpPr>
          <p:cNvPr id="3" name="Content Placeholder 2"/>
          <p:cNvSpPr>
            <a:spLocks noGrp="1"/>
          </p:cNvSpPr>
          <p:nvPr>
            <p:ph idx="1"/>
          </p:nvPr>
        </p:nvSpPr>
        <p:spPr>
          <a:xfrm>
            <a:off x="447506" y="1545287"/>
            <a:ext cx="3682752" cy="4525963"/>
          </a:xfrm>
        </p:spPr>
        <p:txBody>
          <a:bodyPr/>
          <a:lstStyle/>
          <a:p>
            <a:r>
              <a:rPr lang="en-GB" dirty="0" smtClean="0"/>
              <a:t>Usually manned in office hours.</a:t>
            </a:r>
            <a:endParaRPr lang="en-GB" dirty="0"/>
          </a:p>
        </p:txBody>
      </p:sp>
      <p:pic>
        <p:nvPicPr>
          <p:cNvPr id="4" name="Picture 3"/>
          <p:cNvPicPr>
            <a:picLocks noChangeAspect="1"/>
          </p:cNvPicPr>
          <p:nvPr/>
        </p:nvPicPr>
        <p:blipFill>
          <a:blip r:embed="rId2"/>
          <a:stretch>
            <a:fillRect/>
          </a:stretch>
        </p:blipFill>
        <p:spPr>
          <a:xfrm>
            <a:off x="4499992" y="1484784"/>
            <a:ext cx="3829024" cy="4562730"/>
          </a:xfrm>
          <a:prstGeom prst="rect">
            <a:avLst/>
          </a:prstGeom>
        </p:spPr>
      </p:pic>
    </p:spTree>
    <p:extLst>
      <p:ext uri="{BB962C8B-B14F-4D97-AF65-F5344CB8AC3E}">
        <p14:creationId xmlns:p14="http://schemas.microsoft.com/office/powerpoint/2010/main" val="11069749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Poll</a:t>
            </a:r>
            <a:endParaRPr lang="en-GB" dirty="0"/>
          </a:p>
        </p:txBody>
      </p:sp>
      <p:sp>
        <p:nvSpPr>
          <p:cNvPr id="3" name="Content Placeholder 2"/>
          <p:cNvSpPr>
            <a:spLocks noGrp="1"/>
          </p:cNvSpPr>
          <p:nvPr>
            <p:ph idx="1"/>
          </p:nvPr>
        </p:nvSpPr>
        <p:spPr/>
        <p:txBody>
          <a:bodyPr/>
          <a:lstStyle/>
          <a:p>
            <a:pPr marL="0" indent="0">
              <a:buNone/>
            </a:pPr>
            <a:r>
              <a:rPr lang="en-GB" dirty="0"/>
              <a:t>T</a:t>
            </a:r>
            <a:r>
              <a:rPr lang="en-GB" dirty="0" smtClean="0"/>
              <a:t>oday’s webinar:</a:t>
            </a:r>
          </a:p>
          <a:p>
            <a:r>
              <a:rPr lang="en-GB" dirty="0" smtClean="0"/>
              <a:t>I learnt something new</a:t>
            </a:r>
          </a:p>
          <a:p>
            <a:r>
              <a:rPr lang="en-GB" dirty="0" smtClean="0"/>
              <a:t>I didn’t learn anything new</a:t>
            </a:r>
          </a:p>
          <a:p>
            <a:r>
              <a:rPr lang="en-GB" dirty="0" smtClean="0"/>
              <a:t>Was a good use of my time</a:t>
            </a:r>
          </a:p>
          <a:p>
            <a:r>
              <a:rPr lang="en-GB" dirty="0" smtClean="0"/>
              <a:t>Was a poor use of my time</a:t>
            </a:r>
          </a:p>
          <a:p>
            <a:r>
              <a:rPr lang="en-GB" dirty="0" smtClean="0"/>
              <a:t>Other </a:t>
            </a:r>
            <a:endParaRPr lang="en-GB" dirty="0"/>
          </a:p>
        </p:txBody>
      </p:sp>
    </p:spTree>
    <p:extLst>
      <p:ext uri="{BB962C8B-B14F-4D97-AF65-F5344CB8AC3E}">
        <p14:creationId xmlns:p14="http://schemas.microsoft.com/office/powerpoint/2010/main" val="4271617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dirty="0" smtClean="0"/>
              <a:t>How do I download map data?</a:t>
            </a:r>
          </a:p>
        </p:txBody>
      </p:sp>
      <p:sp>
        <p:nvSpPr>
          <p:cNvPr id="3075" name="Content Placeholder 2"/>
          <p:cNvSpPr>
            <a:spLocks noGrp="1"/>
          </p:cNvSpPr>
          <p:nvPr>
            <p:ph idx="1"/>
          </p:nvPr>
        </p:nvSpPr>
        <p:spPr>
          <a:xfrm>
            <a:off x="6012000" y="1274006"/>
            <a:ext cx="2503772" cy="4961596"/>
          </a:xfrm>
        </p:spPr>
        <p:txBody>
          <a:bodyPr>
            <a:normAutofit/>
          </a:bodyPr>
          <a:lstStyle/>
          <a:p>
            <a:r>
              <a:rPr lang="en-GB" altLang="en-US" sz="2000" dirty="0" smtClean="0"/>
              <a:t>Data Download – download OS and other mapping data for use in </a:t>
            </a:r>
            <a:r>
              <a:rPr lang="en-GB" altLang="en-US" sz="2000" dirty="0" smtClean="0"/>
              <a:t>QGIS</a:t>
            </a:r>
            <a:endParaRPr lang="en-GB" altLang="en-US" sz="2000" dirty="0" smtClean="0"/>
          </a:p>
        </p:txBody>
      </p:sp>
      <p:pic>
        <p:nvPicPr>
          <p:cNvPr id="2050" name="Picture 2" descr="C:\Users\Ian\AppData\Local\Temp\SNAGHTMLd4c3b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340768"/>
            <a:ext cx="5760000" cy="43228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63688" y="2708920"/>
            <a:ext cx="2232248"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5100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Using Data Download</a:t>
            </a:r>
            <a:endParaRPr lang="en-GB" b="1" dirty="0"/>
          </a:p>
        </p:txBody>
      </p:sp>
      <p:sp>
        <p:nvSpPr>
          <p:cNvPr id="3" name="Content Placeholder 2"/>
          <p:cNvSpPr>
            <a:spLocks noGrp="1"/>
          </p:cNvSpPr>
          <p:nvPr>
            <p:ph idx="1"/>
          </p:nvPr>
        </p:nvSpPr>
        <p:spPr>
          <a:xfrm>
            <a:off x="6262557" y="1158050"/>
            <a:ext cx="2701931" cy="3063038"/>
          </a:xfrm>
        </p:spPr>
        <p:txBody>
          <a:bodyPr>
            <a:normAutofit/>
          </a:bodyPr>
          <a:lstStyle/>
          <a:p>
            <a:pPr marL="0" indent="0">
              <a:buNone/>
            </a:pPr>
            <a:r>
              <a:rPr lang="en-GB" sz="2400" dirty="0" smtClean="0"/>
              <a:t>Three steps:</a:t>
            </a:r>
          </a:p>
          <a:p>
            <a:pPr marL="457200" indent="-457200">
              <a:buFont typeface="+mj-lt"/>
              <a:buAutoNum type="arabicPeriod"/>
            </a:pPr>
            <a:r>
              <a:rPr lang="en-GB" sz="2200" dirty="0" smtClean="0"/>
              <a:t>Select area</a:t>
            </a:r>
          </a:p>
          <a:p>
            <a:pPr marL="457200" indent="-457200">
              <a:buFont typeface="+mj-lt"/>
              <a:buAutoNum type="arabicPeriod"/>
            </a:pPr>
            <a:r>
              <a:rPr lang="en-GB" sz="2200" dirty="0" smtClean="0"/>
              <a:t>Choose data</a:t>
            </a:r>
          </a:p>
          <a:p>
            <a:pPr marL="457200" indent="-457200">
              <a:buFont typeface="+mj-lt"/>
              <a:buAutoNum type="arabicPeriod"/>
            </a:pPr>
            <a:r>
              <a:rPr lang="en-GB" sz="2200" dirty="0" smtClean="0"/>
              <a:t>Add to basket - </a:t>
            </a:r>
            <a:r>
              <a:rPr lang="en-GB" sz="2200" dirty="0"/>
              <a:t>o</a:t>
            </a:r>
            <a:r>
              <a:rPr lang="en-GB" sz="2200" dirty="0" smtClean="0"/>
              <a:t>ptions to change format, version and layers</a:t>
            </a:r>
            <a:endParaRPr lang="en-GB" sz="2200" dirty="0"/>
          </a:p>
        </p:txBody>
      </p:sp>
      <p:pic>
        <p:nvPicPr>
          <p:cNvPr id="5" name="Picture 4"/>
          <p:cNvPicPr>
            <a:picLocks noChangeAspect="1"/>
          </p:cNvPicPr>
          <p:nvPr/>
        </p:nvPicPr>
        <p:blipFill>
          <a:blip r:embed="rId3"/>
          <a:stretch>
            <a:fillRect/>
          </a:stretch>
        </p:blipFill>
        <p:spPr>
          <a:xfrm>
            <a:off x="323528" y="1259632"/>
            <a:ext cx="5939029" cy="4041576"/>
          </a:xfrm>
          <a:prstGeom prst="rect">
            <a:avLst/>
          </a:prstGeom>
          <a:ln>
            <a:solidFill>
              <a:schemeClr val="tx2"/>
            </a:solidFill>
          </a:ln>
        </p:spPr>
      </p:pic>
    </p:spTree>
    <p:extLst>
      <p:ext uri="{BB962C8B-B14F-4D97-AF65-F5344CB8AC3E}">
        <p14:creationId xmlns:p14="http://schemas.microsoft.com/office/powerpoint/2010/main" val="139587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Data Download</a:t>
            </a:r>
          </a:p>
        </p:txBody>
      </p:sp>
      <p:sp>
        <p:nvSpPr>
          <p:cNvPr id="8196" name="Content Placeholder 2"/>
          <p:cNvSpPr>
            <a:spLocks noGrp="1"/>
          </p:cNvSpPr>
          <p:nvPr>
            <p:ph idx="1"/>
          </p:nvPr>
        </p:nvSpPr>
        <p:spPr>
          <a:xfrm>
            <a:off x="5004048" y="1340768"/>
            <a:ext cx="3960564" cy="4596929"/>
          </a:xfrm>
        </p:spPr>
        <p:txBody>
          <a:bodyPr>
            <a:normAutofit/>
          </a:bodyPr>
          <a:lstStyle/>
          <a:p>
            <a:r>
              <a:rPr lang="en-GB" altLang="en-US" sz="2000" dirty="0" smtClean="0"/>
              <a:t>All available OS map data products in Data Download</a:t>
            </a:r>
          </a:p>
          <a:p>
            <a:r>
              <a:rPr lang="en-GB" altLang="en-US" sz="2000" dirty="0" smtClean="0"/>
              <a:t>Download several map products in one order</a:t>
            </a:r>
          </a:p>
          <a:p>
            <a:r>
              <a:rPr lang="en-GB" altLang="en-US" sz="2000" dirty="0" smtClean="0"/>
              <a:t>6 categories of map data</a:t>
            </a:r>
          </a:p>
          <a:p>
            <a:r>
              <a:rPr lang="en-GB" altLang="en-US" sz="2000" dirty="0" smtClean="0"/>
              <a:t>3 steps to order map data</a:t>
            </a:r>
          </a:p>
        </p:txBody>
      </p:sp>
      <p:pic>
        <p:nvPicPr>
          <p:cNvPr id="2" name="Picture 1"/>
          <p:cNvPicPr>
            <a:picLocks noChangeAspect="1"/>
          </p:cNvPicPr>
          <p:nvPr/>
        </p:nvPicPr>
        <p:blipFill>
          <a:blip r:embed="rId3"/>
          <a:stretch>
            <a:fillRect/>
          </a:stretch>
        </p:blipFill>
        <p:spPr>
          <a:xfrm>
            <a:off x="1331640" y="1340768"/>
            <a:ext cx="3384376" cy="4992793"/>
          </a:xfrm>
          <a:prstGeom prst="rect">
            <a:avLst/>
          </a:prstGeom>
          <a:ln>
            <a:solidFill>
              <a:schemeClr val="tx2"/>
            </a:solidFill>
          </a:ln>
        </p:spPr>
      </p:pic>
    </p:spTree>
    <p:extLst>
      <p:ext uri="{BB962C8B-B14F-4D97-AF65-F5344CB8AC3E}">
        <p14:creationId xmlns:p14="http://schemas.microsoft.com/office/powerpoint/2010/main" val="1853472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Data Download</a:t>
            </a:r>
          </a:p>
        </p:txBody>
      </p:sp>
      <p:sp>
        <p:nvSpPr>
          <p:cNvPr id="16387" name="Content Placeholder 2"/>
          <p:cNvSpPr>
            <a:spLocks noGrp="1"/>
          </p:cNvSpPr>
          <p:nvPr>
            <p:ph idx="1"/>
          </p:nvPr>
        </p:nvSpPr>
        <p:spPr>
          <a:xfrm>
            <a:off x="3844032" y="1124744"/>
            <a:ext cx="5040560" cy="5040560"/>
          </a:xfrm>
        </p:spPr>
        <p:txBody>
          <a:bodyPr>
            <a:normAutofit fontScale="92500" lnSpcReduction="10000"/>
          </a:bodyPr>
          <a:lstStyle/>
          <a:p>
            <a:pPr marL="0" indent="0">
              <a:buNone/>
            </a:pPr>
            <a:r>
              <a:rPr lang="en-GB" altLang="en-US" sz="2400" dirty="0" smtClean="0"/>
              <a:t>Click </a:t>
            </a:r>
            <a:r>
              <a:rPr lang="en-GB" altLang="en-US" sz="2400" b="1" dirty="0" smtClean="0"/>
              <a:t>+</a:t>
            </a:r>
            <a:r>
              <a:rPr lang="en-GB" altLang="en-US" sz="2400" dirty="0" smtClean="0"/>
              <a:t> or on category name to open and see available map data products:</a:t>
            </a:r>
          </a:p>
          <a:p>
            <a:r>
              <a:rPr lang="en-GB" altLang="en-US" sz="2400" b="1" dirty="0" smtClean="0"/>
              <a:t>OS MasterMap </a:t>
            </a:r>
            <a:r>
              <a:rPr lang="en-GB" altLang="en-US" sz="2400" dirty="0" smtClean="0"/>
              <a:t>– most detailed topographic mapping of GB, transport network map data</a:t>
            </a:r>
          </a:p>
          <a:p>
            <a:r>
              <a:rPr lang="en-GB" altLang="en-US" sz="2400" b="1" dirty="0" smtClean="0"/>
              <a:t>Background Mapping </a:t>
            </a:r>
            <a:r>
              <a:rPr lang="en-GB" altLang="en-US" sz="2400" dirty="0" smtClean="0"/>
              <a:t>– raster maps at range of scales, all in TIFF format</a:t>
            </a:r>
          </a:p>
          <a:p>
            <a:r>
              <a:rPr lang="en-GB" altLang="en-US" sz="2400" b="1" dirty="0" smtClean="0"/>
              <a:t>Land and Height data </a:t>
            </a:r>
            <a:r>
              <a:rPr lang="en-GB" altLang="en-US" sz="2400" dirty="0" smtClean="0"/>
              <a:t>– contours and Digital Terrain Models</a:t>
            </a:r>
          </a:p>
          <a:p>
            <a:r>
              <a:rPr lang="en-GB" altLang="en-US" sz="2400" b="1" dirty="0" smtClean="0"/>
              <a:t>Vector data </a:t>
            </a:r>
            <a:r>
              <a:rPr lang="en-GB" altLang="en-US" sz="2400" dirty="0" smtClean="0"/>
              <a:t>– range of scales and formats </a:t>
            </a:r>
          </a:p>
          <a:p>
            <a:r>
              <a:rPr lang="en-GB" altLang="en-US" sz="2400" b="1" dirty="0" smtClean="0"/>
              <a:t>Boundary and Location data </a:t>
            </a:r>
            <a:r>
              <a:rPr lang="en-GB" altLang="en-US" sz="2400" dirty="0" smtClean="0"/>
              <a:t>– administrative boundaries, postcode data, gazetteers</a:t>
            </a:r>
          </a:p>
          <a:p>
            <a:r>
              <a:rPr lang="en-GB" altLang="en-US" sz="2400" b="1" dirty="0" smtClean="0"/>
              <a:t>Withdrawn datasets</a:t>
            </a:r>
          </a:p>
        </p:txBody>
      </p:sp>
      <p:pic>
        <p:nvPicPr>
          <p:cNvPr id="5" name="Picture 4"/>
          <p:cNvPicPr>
            <a:picLocks noChangeAspect="1"/>
          </p:cNvPicPr>
          <p:nvPr/>
        </p:nvPicPr>
        <p:blipFill>
          <a:blip r:embed="rId2"/>
          <a:stretch>
            <a:fillRect/>
          </a:stretch>
        </p:blipFill>
        <p:spPr>
          <a:xfrm>
            <a:off x="179512" y="1172511"/>
            <a:ext cx="3384376" cy="4992793"/>
          </a:xfrm>
          <a:prstGeom prst="rect">
            <a:avLst/>
          </a:prstGeom>
          <a:ln>
            <a:solidFill>
              <a:schemeClr val="tx2"/>
            </a:solidFill>
          </a:ln>
        </p:spPr>
      </p:pic>
    </p:spTree>
    <p:extLst>
      <p:ext uri="{BB962C8B-B14F-4D97-AF65-F5344CB8AC3E}">
        <p14:creationId xmlns:p14="http://schemas.microsoft.com/office/powerpoint/2010/main" val="3508280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Basket options</a:t>
            </a:r>
          </a:p>
        </p:txBody>
      </p:sp>
      <p:sp>
        <p:nvSpPr>
          <p:cNvPr id="12291" name="Content Placeholder 2"/>
          <p:cNvSpPr>
            <a:spLocks noGrp="1"/>
          </p:cNvSpPr>
          <p:nvPr>
            <p:ph idx="1"/>
          </p:nvPr>
        </p:nvSpPr>
        <p:spPr>
          <a:xfrm>
            <a:off x="827584" y="4941168"/>
            <a:ext cx="7200800" cy="1008782"/>
          </a:xfrm>
        </p:spPr>
        <p:txBody>
          <a:bodyPr/>
          <a:lstStyle/>
          <a:p>
            <a:r>
              <a:rPr lang="en-US" altLang="en-US" sz="2400" dirty="0" smtClean="0"/>
              <a:t>Select version, format and layers in the basket.</a:t>
            </a:r>
          </a:p>
          <a:p>
            <a:r>
              <a:rPr lang="en-US" altLang="en-US" sz="2400" dirty="0" smtClean="0"/>
              <a:t>Options vary between map data products.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42" y="1484784"/>
            <a:ext cx="5366033" cy="293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4705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22936</TotalTime>
  <Words>2099</Words>
  <Application>Microsoft Office PowerPoint</Application>
  <PresentationFormat>On-screen Show (4:3)</PresentationFormat>
  <Paragraphs>266</Paragraphs>
  <Slides>46</Slides>
  <Notes>26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Wingdings</vt:lpstr>
      <vt:lpstr>Office Theme</vt:lpstr>
      <vt:lpstr>Digimap data in QGIS</vt:lpstr>
      <vt:lpstr>PowerPoint Presentation</vt:lpstr>
      <vt:lpstr>Digimap Home Page</vt:lpstr>
      <vt:lpstr>What data is available from Digimap?</vt:lpstr>
      <vt:lpstr>How do I download map data?</vt:lpstr>
      <vt:lpstr>Using Data Download</vt:lpstr>
      <vt:lpstr>Data Download</vt:lpstr>
      <vt:lpstr>Data Download</vt:lpstr>
      <vt:lpstr>Basket options</vt:lpstr>
      <vt:lpstr>What formats should I use for QGIS?</vt:lpstr>
      <vt:lpstr>Shape file availability</vt:lpstr>
      <vt:lpstr>What do Shapefiles look like?</vt:lpstr>
      <vt:lpstr>OS MasterMap Topography</vt:lpstr>
      <vt:lpstr>Use Ordnance Survey Translator to process GML</vt:lpstr>
      <vt:lpstr>Raster data formats</vt:lpstr>
      <vt:lpstr>Formats and conversion guidance</vt:lpstr>
      <vt:lpstr>Download zip file contents</vt:lpstr>
      <vt:lpstr>Getting QGIS</vt:lpstr>
      <vt:lpstr>Setting up QGIS</vt:lpstr>
      <vt:lpstr>Setting up QGIS</vt:lpstr>
      <vt:lpstr>Adding Data</vt:lpstr>
      <vt:lpstr>Adding VMD Raster Data</vt:lpstr>
      <vt:lpstr>Adding Shapefile Data</vt:lpstr>
      <vt:lpstr>Adding File Geodatabase Data</vt:lpstr>
      <vt:lpstr>Adding File Geodatabase Data</vt:lpstr>
      <vt:lpstr>Adding CSV Data</vt:lpstr>
      <vt:lpstr>Adding CSV Data</vt:lpstr>
      <vt:lpstr>Styling Vector Data in QGIS</vt:lpstr>
      <vt:lpstr>Styling options    </vt:lpstr>
      <vt:lpstr>Styling options    </vt:lpstr>
      <vt:lpstr>Style files</vt:lpstr>
      <vt:lpstr>Common Geoprocessing Tools</vt:lpstr>
      <vt:lpstr>Vector data – Merge tool</vt:lpstr>
      <vt:lpstr>Raster data – Merge tool</vt:lpstr>
      <vt:lpstr>Clip tool</vt:lpstr>
      <vt:lpstr>Plugins</vt:lpstr>
      <vt:lpstr>Openlayers Plugin</vt:lpstr>
      <vt:lpstr>MMQGIS</vt:lpstr>
      <vt:lpstr>Heatmap</vt:lpstr>
      <vt:lpstr>QGIS2ThreeJS</vt:lpstr>
      <vt:lpstr>QGIS2ThreeJS</vt:lpstr>
      <vt:lpstr>Resources</vt:lpstr>
      <vt:lpstr>Help pages</vt:lpstr>
      <vt:lpstr>PDF exercises </vt:lpstr>
      <vt:lpstr>Chat </vt:lpstr>
      <vt:lpstr>Poll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dc:creator>
  <cp:lastModifiedBy>ARMITAGE Tom</cp:lastModifiedBy>
  <cp:revision>373</cp:revision>
  <cp:lastPrinted>2015-04-28T16:02:42Z</cp:lastPrinted>
  <dcterms:created xsi:type="dcterms:W3CDTF">2013-07-16T11:07:09Z</dcterms:created>
  <dcterms:modified xsi:type="dcterms:W3CDTF">2016-03-09T12:13:18Z</dcterms:modified>
</cp:coreProperties>
</file>