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6" r:id="rId2"/>
    <p:sldId id="278" r:id="rId3"/>
    <p:sldId id="277" r:id="rId4"/>
    <p:sldId id="297" r:id="rId5"/>
    <p:sldId id="258" r:id="rId6"/>
    <p:sldId id="275" r:id="rId7"/>
    <p:sldId id="276" r:id="rId8"/>
    <p:sldId id="279" r:id="rId9"/>
    <p:sldId id="288" r:id="rId10"/>
    <p:sldId id="289" r:id="rId11"/>
    <p:sldId id="290" r:id="rId12"/>
    <p:sldId id="298" r:id="rId13"/>
    <p:sldId id="280" r:id="rId14"/>
    <p:sldId id="281" r:id="rId15"/>
    <p:sldId id="283" r:id="rId16"/>
    <p:sldId id="284" r:id="rId17"/>
    <p:sldId id="285" r:id="rId18"/>
    <p:sldId id="286" r:id="rId19"/>
    <p:sldId id="294" r:id="rId20"/>
    <p:sldId id="293" r:id="rId21"/>
    <p:sldId id="296" r:id="rId22"/>
    <p:sldId id="271" r:id="rId23"/>
    <p:sldId id="272" r:id="rId24"/>
    <p:sldId id="291" r:id="rId25"/>
    <p:sldId id="273" r:id="rId26"/>
    <p:sldId id="274" r:id="rId27"/>
    <p:sldId id="29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2" d="100"/>
          <a:sy n="82" d="100"/>
        </p:scale>
        <p:origin x="78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14B812-EB61-8F4F-9A54-01209F49CE5E}" type="datetimeFigureOut">
              <a:rPr lang="en-US" smtClean="0"/>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77C1E-7FE2-2B46-99A1-D19F9871A20D}" type="slidenum">
              <a:rPr lang="en-US" smtClean="0"/>
              <a:t>‹#›</a:t>
            </a:fld>
            <a:endParaRPr lang="en-US"/>
          </a:p>
        </p:txBody>
      </p:sp>
    </p:spTree>
    <p:extLst>
      <p:ext uri="{BB962C8B-B14F-4D97-AF65-F5344CB8AC3E}">
        <p14:creationId xmlns:p14="http://schemas.microsoft.com/office/powerpoint/2010/main" val="2519436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EEACF31-1CCF-4BF4-8819-599B29CF1DE9}" type="slidenum">
              <a:rPr lang="en-GB" smtClean="0"/>
              <a:t>2</a:t>
            </a:fld>
            <a:endParaRPr lang="en-GB" dirty="0"/>
          </a:p>
        </p:txBody>
      </p:sp>
      <p:sp>
        <p:nvSpPr>
          <p:cNvPr id="5" name="Date Placeholder 4"/>
          <p:cNvSpPr>
            <a:spLocks noGrp="1"/>
          </p:cNvSpPr>
          <p:nvPr>
            <p:ph type="dt" idx="11"/>
          </p:nvPr>
        </p:nvSpPr>
        <p:spPr/>
        <p:txBody>
          <a:bodyPr/>
          <a:lstStyle/>
          <a:p>
            <a:endParaRPr lang="en-GB" dirty="0"/>
          </a:p>
        </p:txBody>
      </p:sp>
    </p:spTree>
    <p:extLst>
      <p:ext uri="{BB962C8B-B14F-4D97-AF65-F5344CB8AC3E}">
        <p14:creationId xmlns:p14="http://schemas.microsoft.com/office/powerpoint/2010/main" val="138057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28713" y="701675"/>
            <a:ext cx="4586287" cy="3440113"/>
          </a:xfrm>
          <a:ln/>
        </p:spPr>
      </p:sp>
      <p:sp>
        <p:nvSpPr>
          <p:cNvPr id="39939" name="Rectangle 3"/>
          <p:cNvSpPr>
            <a:spLocks noGrp="1" noChangeArrowheads="1"/>
          </p:cNvSpPr>
          <p:nvPr>
            <p:ph type="body" idx="1"/>
          </p:nvPr>
        </p:nvSpPr>
        <p:spPr>
          <a:xfrm>
            <a:off x="921659" y="4350034"/>
            <a:ext cx="4997813" cy="4142953"/>
          </a:xfrm>
          <a:noFill/>
        </p:spPr>
        <p:txBody>
          <a:bodyPr/>
          <a:lstStyle/>
          <a:p>
            <a:r>
              <a:rPr lang="en-GB" dirty="0" smtClean="0"/>
              <a:t>Limited internal business use e.g. can put a ‘How to Find the College’ map in the prospectus or on your website but cannot use it for estate planning. </a:t>
            </a:r>
          </a:p>
        </p:txBody>
      </p:sp>
    </p:spTree>
    <p:extLst>
      <p:ext uri="{BB962C8B-B14F-4D97-AF65-F5344CB8AC3E}">
        <p14:creationId xmlns:p14="http://schemas.microsoft.com/office/powerpoint/2010/main" val="172879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23</a:t>
            </a:fld>
            <a:endParaRPr lang="en-GB" dirty="0"/>
          </a:p>
        </p:txBody>
      </p:sp>
    </p:spTree>
    <p:extLst>
      <p:ext uri="{BB962C8B-B14F-4D97-AF65-F5344CB8AC3E}">
        <p14:creationId xmlns:p14="http://schemas.microsoft.com/office/powerpoint/2010/main" val="301589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25</a:t>
            </a:fld>
            <a:endParaRPr lang="en-GB" dirty="0"/>
          </a:p>
        </p:txBody>
      </p:sp>
    </p:spTree>
    <p:extLst>
      <p:ext uri="{BB962C8B-B14F-4D97-AF65-F5344CB8AC3E}">
        <p14:creationId xmlns:p14="http://schemas.microsoft.com/office/powerpoint/2010/main" val="128722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26</a:t>
            </a:fld>
            <a:endParaRPr lang="en-GB" dirty="0"/>
          </a:p>
        </p:txBody>
      </p:sp>
    </p:spTree>
    <p:extLst>
      <p:ext uri="{BB962C8B-B14F-4D97-AF65-F5344CB8AC3E}">
        <p14:creationId xmlns:p14="http://schemas.microsoft.com/office/powerpoint/2010/main" val="39395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94FC726-3831-7944-98EA-9E59800FB1C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92EB7-1AE3-464F-A1AA-FBBE42625AB3}" type="slidenum">
              <a:rPr lang="en-US" smtClean="0"/>
              <a:t>‹#›</a:t>
            </a:fld>
            <a:endParaRPr lang="en-US"/>
          </a:p>
        </p:txBody>
      </p:sp>
    </p:spTree>
    <p:extLst>
      <p:ext uri="{BB962C8B-B14F-4D97-AF65-F5344CB8AC3E}">
        <p14:creationId xmlns:p14="http://schemas.microsoft.com/office/powerpoint/2010/main" val="24005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94FC726-3831-7944-98EA-9E59800FB1C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92EB7-1AE3-464F-A1AA-FBBE42625AB3}" type="slidenum">
              <a:rPr lang="en-US" smtClean="0"/>
              <a:t>‹#›</a:t>
            </a:fld>
            <a:endParaRPr lang="en-US"/>
          </a:p>
        </p:txBody>
      </p:sp>
    </p:spTree>
    <p:extLst>
      <p:ext uri="{BB962C8B-B14F-4D97-AF65-F5344CB8AC3E}">
        <p14:creationId xmlns:p14="http://schemas.microsoft.com/office/powerpoint/2010/main" val="306346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94FC726-3831-7944-98EA-9E59800FB1C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92EB7-1AE3-464F-A1AA-FBBE42625AB3}" type="slidenum">
              <a:rPr lang="en-US" smtClean="0"/>
              <a:t>‹#›</a:t>
            </a:fld>
            <a:endParaRPr lang="en-US"/>
          </a:p>
        </p:txBody>
      </p:sp>
    </p:spTree>
    <p:extLst>
      <p:ext uri="{BB962C8B-B14F-4D97-AF65-F5344CB8AC3E}">
        <p14:creationId xmlns:p14="http://schemas.microsoft.com/office/powerpoint/2010/main" val="128597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94FC726-3831-7944-98EA-9E59800FB1C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92EB7-1AE3-464F-A1AA-FBBE42625AB3}" type="slidenum">
              <a:rPr lang="en-US" smtClean="0"/>
              <a:t>‹#›</a:t>
            </a:fld>
            <a:endParaRPr lang="en-US"/>
          </a:p>
        </p:txBody>
      </p:sp>
    </p:spTree>
    <p:extLst>
      <p:ext uri="{BB962C8B-B14F-4D97-AF65-F5344CB8AC3E}">
        <p14:creationId xmlns:p14="http://schemas.microsoft.com/office/powerpoint/2010/main" val="388701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94FC726-3831-7944-98EA-9E59800FB1C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92EB7-1AE3-464F-A1AA-FBBE42625AB3}" type="slidenum">
              <a:rPr lang="en-US" smtClean="0"/>
              <a:t>‹#›</a:t>
            </a:fld>
            <a:endParaRPr lang="en-US"/>
          </a:p>
        </p:txBody>
      </p:sp>
    </p:spTree>
    <p:extLst>
      <p:ext uri="{BB962C8B-B14F-4D97-AF65-F5344CB8AC3E}">
        <p14:creationId xmlns:p14="http://schemas.microsoft.com/office/powerpoint/2010/main" val="180571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94FC726-3831-7944-98EA-9E59800FB1C9}"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92EB7-1AE3-464F-A1AA-FBBE42625AB3}" type="slidenum">
              <a:rPr lang="en-US" smtClean="0"/>
              <a:t>‹#›</a:t>
            </a:fld>
            <a:endParaRPr lang="en-US"/>
          </a:p>
        </p:txBody>
      </p:sp>
    </p:spTree>
    <p:extLst>
      <p:ext uri="{BB962C8B-B14F-4D97-AF65-F5344CB8AC3E}">
        <p14:creationId xmlns:p14="http://schemas.microsoft.com/office/powerpoint/2010/main" val="429017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94FC726-3831-7944-98EA-9E59800FB1C9}"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92EB7-1AE3-464F-A1AA-FBBE42625AB3}" type="slidenum">
              <a:rPr lang="en-US" smtClean="0"/>
              <a:t>‹#›</a:t>
            </a:fld>
            <a:endParaRPr lang="en-US"/>
          </a:p>
        </p:txBody>
      </p:sp>
    </p:spTree>
    <p:extLst>
      <p:ext uri="{BB962C8B-B14F-4D97-AF65-F5344CB8AC3E}">
        <p14:creationId xmlns:p14="http://schemas.microsoft.com/office/powerpoint/2010/main" val="135253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94FC726-3831-7944-98EA-9E59800FB1C9}"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92EB7-1AE3-464F-A1AA-FBBE42625AB3}" type="slidenum">
              <a:rPr lang="en-US" smtClean="0"/>
              <a:t>‹#›</a:t>
            </a:fld>
            <a:endParaRPr lang="en-US"/>
          </a:p>
        </p:txBody>
      </p:sp>
    </p:spTree>
    <p:extLst>
      <p:ext uri="{BB962C8B-B14F-4D97-AF65-F5344CB8AC3E}">
        <p14:creationId xmlns:p14="http://schemas.microsoft.com/office/powerpoint/2010/main" val="199848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FC726-3831-7944-98EA-9E59800FB1C9}"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92EB7-1AE3-464F-A1AA-FBBE42625AB3}" type="slidenum">
              <a:rPr lang="en-US" smtClean="0"/>
              <a:t>‹#›</a:t>
            </a:fld>
            <a:endParaRPr lang="en-US"/>
          </a:p>
        </p:txBody>
      </p:sp>
    </p:spTree>
    <p:extLst>
      <p:ext uri="{BB962C8B-B14F-4D97-AF65-F5344CB8AC3E}">
        <p14:creationId xmlns:p14="http://schemas.microsoft.com/office/powerpoint/2010/main" val="96504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94FC726-3831-7944-98EA-9E59800FB1C9}"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92EB7-1AE3-464F-A1AA-FBBE42625AB3}" type="slidenum">
              <a:rPr lang="en-US" smtClean="0"/>
              <a:t>‹#›</a:t>
            </a:fld>
            <a:endParaRPr lang="en-US"/>
          </a:p>
        </p:txBody>
      </p:sp>
    </p:spTree>
    <p:extLst>
      <p:ext uri="{BB962C8B-B14F-4D97-AF65-F5344CB8AC3E}">
        <p14:creationId xmlns:p14="http://schemas.microsoft.com/office/powerpoint/2010/main" val="131554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94FC726-3831-7944-98EA-9E59800FB1C9}"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92EB7-1AE3-464F-A1AA-FBBE42625AB3}" type="slidenum">
              <a:rPr lang="en-US" smtClean="0"/>
              <a:t>‹#›</a:t>
            </a:fld>
            <a:endParaRPr lang="en-US"/>
          </a:p>
        </p:txBody>
      </p:sp>
    </p:spTree>
    <p:extLst>
      <p:ext uri="{BB962C8B-B14F-4D97-AF65-F5344CB8AC3E}">
        <p14:creationId xmlns:p14="http://schemas.microsoft.com/office/powerpoint/2010/main" val="285191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FC726-3831-7944-98EA-9E59800FB1C9}" type="datetimeFigureOut">
              <a:rPr lang="en-US" smtClean="0"/>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92EB7-1AE3-464F-A1AA-FBBE42625AB3}" type="slidenum">
              <a:rPr lang="en-US" smtClean="0"/>
              <a:t>‹#›</a:t>
            </a:fld>
            <a:endParaRPr lang="en-US"/>
          </a:p>
        </p:txBody>
      </p:sp>
    </p:spTree>
    <p:extLst>
      <p:ext uri="{BB962C8B-B14F-4D97-AF65-F5344CB8AC3E}">
        <p14:creationId xmlns:p14="http://schemas.microsoft.com/office/powerpoint/2010/main" val="105067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digimap.edina.ac.uk/webhelp/environment/data_information/landcover_data.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igimap.blogs.edina.ac.uk/digimap-q-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mailto:edina@ed.ac.uk" TargetMode="External"/><Relationship Id="rId4" Type="http://schemas.openxmlformats.org/officeDocument/2006/relationships/hyperlink" Target="http://digimap.edina.ac.uk/webhelp/digimapsupport/service_info/site_rep_list.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digimap.edina.ac.uk/webhelp/resources/index.html" TargetMode="Externa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6"/>
            <a:ext cx="7772400" cy="1470025"/>
          </a:xfrm>
        </p:spPr>
        <p:txBody>
          <a:bodyPr/>
          <a:lstStyle/>
          <a:p>
            <a:r>
              <a:rPr lang="en-GB" dirty="0" smtClean="0">
                <a:solidFill>
                  <a:srgbClr val="1F497D"/>
                </a:solidFill>
              </a:rPr>
              <a:t>Environment Digimap Webinar</a:t>
            </a:r>
            <a:endParaRPr lang="en-GB" dirty="0">
              <a:solidFill>
                <a:srgbClr val="1F497D"/>
              </a:solidFill>
            </a:endParaRPr>
          </a:p>
        </p:txBody>
      </p:sp>
      <p:sp>
        <p:nvSpPr>
          <p:cNvPr id="3" name="Subtitle 2"/>
          <p:cNvSpPr>
            <a:spLocks noGrp="1"/>
          </p:cNvSpPr>
          <p:nvPr>
            <p:ph type="subTitle" idx="1"/>
          </p:nvPr>
        </p:nvSpPr>
        <p:spPr>
          <a:xfrm>
            <a:off x="928431" y="2060848"/>
            <a:ext cx="7628384" cy="2903628"/>
          </a:xfrm>
        </p:spPr>
        <p:txBody>
          <a:bodyPr>
            <a:normAutofit fontScale="85000" lnSpcReduction="20000"/>
          </a:bodyPr>
          <a:lstStyle/>
          <a:p>
            <a:r>
              <a:rPr lang="en-GB" dirty="0" smtClean="0">
                <a:solidFill>
                  <a:schemeClr val="tx1"/>
                </a:solidFill>
              </a:rPr>
              <a:t>Guy McGarva &amp; Tom Armitage</a:t>
            </a:r>
          </a:p>
          <a:p>
            <a:r>
              <a:rPr lang="en-GB" dirty="0" smtClean="0">
                <a:solidFill>
                  <a:schemeClr val="tx1"/>
                </a:solidFill>
              </a:rPr>
              <a:t>EDINA </a:t>
            </a:r>
            <a:r>
              <a:rPr lang="en-GB" dirty="0" err="1" smtClean="0">
                <a:solidFill>
                  <a:schemeClr val="tx1"/>
                </a:solidFill>
              </a:rPr>
              <a:t>Geoservices</a:t>
            </a:r>
            <a:r>
              <a:rPr lang="en-GB" dirty="0" smtClean="0">
                <a:solidFill>
                  <a:schemeClr val="tx1"/>
                </a:solidFill>
              </a:rPr>
              <a:t> Support</a:t>
            </a:r>
          </a:p>
          <a:p>
            <a:endParaRPr lang="en-GB" dirty="0">
              <a:solidFill>
                <a:schemeClr val="tx2"/>
              </a:solidFill>
            </a:endParaRPr>
          </a:p>
          <a:p>
            <a:endParaRPr lang="en-GB" dirty="0" smtClean="0">
              <a:solidFill>
                <a:schemeClr val="tx2"/>
              </a:solidFill>
            </a:endParaRPr>
          </a:p>
          <a:p>
            <a:endParaRPr lang="en-GB" dirty="0" smtClean="0">
              <a:solidFill>
                <a:schemeClr val="tx2"/>
              </a:solidFill>
            </a:endParaRPr>
          </a:p>
          <a:p>
            <a:endParaRPr lang="en-GB" dirty="0" smtClean="0">
              <a:solidFill>
                <a:schemeClr val="tx2"/>
              </a:solidFill>
            </a:endParaRPr>
          </a:p>
          <a:p>
            <a:r>
              <a:rPr lang="en-GB" dirty="0" smtClean="0">
                <a:solidFill>
                  <a:schemeClr val="tx1"/>
                </a:solidFill>
              </a:rPr>
              <a:t>9</a:t>
            </a:r>
            <a:r>
              <a:rPr lang="en-GB" baseline="30000" dirty="0" smtClean="0">
                <a:solidFill>
                  <a:schemeClr val="tx1"/>
                </a:solidFill>
              </a:rPr>
              <a:t>th</a:t>
            </a:r>
            <a:r>
              <a:rPr lang="en-GB" dirty="0" smtClean="0">
                <a:solidFill>
                  <a:schemeClr val="tx1"/>
                </a:solidFill>
              </a:rPr>
              <a:t> December2015</a:t>
            </a:r>
          </a:p>
          <a:p>
            <a:endParaRPr lang="en-GB" dirty="0">
              <a:solidFill>
                <a:schemeClr val="tx2"/>
              </a:solidFill>
            </a:endParaRPr>
          </a:p>
          <a:p>
            <a:endParaRPr lang="en-GB" dirty="0">
              <a:solidFill>
                <a:schemeClr val="tx2"/>
              </a:solidFill>
            </a:endParaRPr>
          </a:p>
          <a:p>
            <a:endParaRPr lang="en-GB" dirty="0" smtClean="0">
              <a:solidFill>
                <a:schemeClr val="tx2"/>
              </a:solidFill>
            </a:endParaRPr>
          </a:p>
        </p:txBody>
      </p:sp>
      <p:sp>
        <p:nvSpPr>
          <p:cNvPr id="4" name="TextBox 3"/>
          <p:cNvSpPr txBox="1"/>
          <p:nvPr/>
        </p:nvSpPr>
        <p:spPr>
          <a:xfrm>
            <a:off x="2497191" y="4964476"/>
            <a:ext cx="4149618" cy="646331"/>
          </a:xfrm>
          <a:prstGeom prst="rect">
            <a:avLst/>
          </a:prstGeom>
          <a:noFill/>
        </p:spPr>
        <p:txBody>
          <a:bodyPr wrap="none" rtlCol="0">
            <a:spAutoFit/>
          </a:bodyPr>
          <a:lstStyle/>
          <a:p>
            <a:r>
              <a:rPr lang="en-US" sz="3600" dirty="0" smtClean="0"/>
              <a:t>We will begin at 1pm</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486" y="2989039"/>
            <a:ext cx="952500" cy="1270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047" y="2984108"/>
            <a:ext cx="952500" cy="1270000"/>
          </a:xfrm>
          <a:prstGeom prst="rect">
            <a:avLst/>
          </a:prstGeom>
        </p:spPr>
      </p:pic>
    </p:spTree>
    <p:extLst>
      <p:ext uri="{BB962C8B-B14F-4D97-AF65-F5344CB8AC3E}">
        <p14:creationId xmlns:p14="http://schemas.microsoft.com/office/powerpoint/2010/main" val="1412519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e.g. to Dudley Stamp maps</a:t>
            </a:r>
            <a:endParaRPr lang="en-GB" dirty="0">
              <a:solidFill>
                <a:schemeClr val="tx2"/>
              </a:solidFill>
            </a:endParaRPr>
          </a:p>
        </p:txBody>
      </p:sp>
      <p:pic>
        <p:nvPicPr>
          <p:cNvPr id="6" name="Content Placeholder 5"/>
          <p:cNvPicPr>
            <a:picLocks noGrp="1" noChangeAspect="1"/>
          </p:cNvPicPr>
          <p:nvPr>
            <p:ph idx="1"/>
          </p:nvPr>
        </p:nvPicPr>
        <p:blipFill>
          <a:blip r:embed="rId2"/>
          <a:stretch>
            <a:fillRect/>
          </a:stretch>
        </p:blipFill>
        <p:spPr>
          <a:xfrm>
            <a:off x="1498505" y="1600200"/>
            <a:ext cx="6146989" cy="45259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1097505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Print maps to PDF, PNG, JPG</a:t>
            </a:r>
            <a:endParaRPr lang="en-GB" dirty="0">
              <a:solidFill>
                <a:schemeClr val="tx2"/>
              </a:solidFill>
            </a:endParaRPr>
          </a:p>
        </p:txBody>
      </p:sp>
      <p:pic>
        <p:nvPicPr>
          <p:cNvPr id="4" name="Content Placeholder 3"/>
          <p:cNvPicPr>
            <a:picLocks noGrp="1" noChangeAspect="1"/>
          </p:cNvPicPr>
          <p:nvPr>
            <p:ph idx="1"/>
          </p:nvPr>
        </p:nvPicPr>
        <p:blipFill>
          <a:blip r:embed="rId2"/>
          <a:stretch>
            <a:fillRect/>
          </a:stretch>
        </p:blipFill>
        <p:spPr>
          <a:xfrm>
            <a:off x="1285560" y="1600200"/>
            <a:ext cx="6572880" cy="4525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232284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But if you want the data…</a:t>
            </a:r>
            <a:endParaRPr lang="en-GB" dirty="0">
              <a:solidFill>
                <a:schemeClr val="tx2"/>
              </a:solidFill>
            </a:endParaRPr>
          </a:p>
        </p:txBody>
      </p:sp>
      <p:sp>
        <p:nvSpPr>
          <p:cNvPr id="3" name="Content Placeholder 2"/>
          <p:cNvSpPr>
            <a:spLocks noGrp="1"/>
          </p:cNvSpPr>
          <p:nvPr>
            <p:ph idx="1"/>
          </p:nvPr>
        </p:nvSpPr>
        <p:spPr/>
        <p:txBody>
          <a:bodyPr>
            <a:normAutofit lnSpcReduction="10000"/>
          </a:bodyPr>
          <a:lstStyle/>
          <a:p>
            <a:r>
              <a:rPr lang="en-GB" dirty="0" smtClean="0"/>
              <a:t>You need to download the data for analysis and use in a GIS or CAD system</a:t>
            </a:r>
          </a:p>
          <a:p>
            <a:r>
              <a:rPr lang="en-GB" dirty="0" smtClean="0"/>
              <a:t>Where you can: </a:t>
            </a:r>
          </a:p>
          <a:p>
            <a:pPr lvl="1"/>
            <a:r>
              <a:rPr lang="en-GB" dirty="0" smtClean="0"/>
              <a:t>use your own colours</a:t>
            </a:r>
          </a:p>
          <a:p>
            <a:pPr lvl="1"/>
            <a:r>
              <a:rPr lang="en-GB" dirty="0" smtClean="0"/>
              <a:t>query the data</a:t>
            </a:r>
          </a:p>
          <a:p>
            <a:pPr lvl="1"/>
            <a:r>
              <a:rPr lang="en-GB" dirty="0" smtClean="0"/>
              <a:t>combine it with other datasets</a:t>
            </a:r>
          </a:p>
          <a:p>
            <a:pPr lvl="1"/>
            <a:r>
              <a:rPr lang="en-GB" dirty="0"/>
              <a:t>o</a:t>
            </a:r>
            <a:r>
              <a:rPr lang="en-GB" dirty="0" smtClean="0"/>
              <a:t>verlay it with terrain data (DTM), geology data, soil data etc.</a:t>
            </a:r>
          </a:p>
          <a:p>
            <a:r>
              <a:rPr lang="en-GB" dirty="0" smtClean="0"/>
              <a:t>Use..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53694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Environment Download (demo)</a:t>
            </a:r>
            <a:endParaRPr lang="en-GB" dirty="0">
              <a:solidFill>
                <a:schemeClr val="tx2"/>
              </a:solidFill>
            </a:endParaRPr>
          </a:p>
        </p:txBody>
      </p:sp>
      <p:pic>
        <p:nvPicPr>
          <p:cNvPr id="5" name="Content Placeholder 4"/>
          <p:cNvPicPr>
            <a:picLocks noGrp="1" noChangeAspect="1"/>
          </p:cNvPicPr>
          <p:nvPr>
            <p:ph idx="1"/>
          </p:nvPr>
        </p:nvPicPr>
        <p:blipFill>
          <a:blip r:embed="rId2"/>
          <a:stretch>
            <a:fillRect/>
          </a:stretch>
        </p:blipFill>
        <p:spPr>
          <a:xfrm>
            <a:off x="1285560" y="1600200"/>
            <a:ext cx="6572880" cy="45259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
        <p:nvSpPr>
          <p:cNvPr id="3" name="Rounded Rectangular Callout 2"/>
          <p:cNvSpPr/>
          <p:nvPr/>
        </p:nvSpPr>
        <p:spPr>
          <a:xfrm>
            <a:off x="3069125" y="2534970"/>
            <a:ext cx="2308634" cy="778598"/>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Select Area and Products</a:t>
            </a:r>
            <a:endParaRPr lang="en-GB" dirty="0"/>
          </a:p>
        </p:txBody>
      </p:sp>
    </p:spTree>
    <p:extLst>
      <p:ext uri="{BB962C8B-B14F-4D97-AF65-F5344CB8AC3E}">
        <p14:creationId xmlns:p14="http://schemas.microsoft.com/office/powerpoint/2010/main" val="368738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solidFill>
              </a:rPr>
              <a:t>Select multiple products at the same time</a:t>
            </a:r>
            <a:endParaRPr lang="en-GB" dirty="0">
              <a:solidFill>
                <a:schemeClr val="tx2"/>
              </a:solidFill>
            </a:endParaRPr>
          </a:p>
        </p:txBody>
      </p:sp>
      <p:pic>
        <p:nvPicPr>
          <p:cNvPr id="6" name="Content Placeholder 5"/>
          <p:cNvPicPr>
            <a:picLocks noGrp="1" noChangeAspect="1"/>
          </p:cNvPicPr>
          <p:nvPr>
            <p:ph idx="1"/>
          </p:nvPr>
        </p:nvPicPr>
        <p:blipFill>
          <a:blip r:embed="rId2"/>
          <a:stretch>
            <a:fillRect/>
          </a:stretch>
        </p:blipFill>
        <p:spPr>
          <a:xfrm>
            <a:off x="1285560" y="1600200"/>
            <a:ext cx="6572880" cy="4525963"/>
          </a:xfrm>
          <a:prstGeom prst="rect">
            <a:avLst/>
          </a:prstGeom>
        </p:spPr>
      </p:pic>
      <p:sp>
        <p:nvSpPr>
          <p:cNvPr id="7" name="TextBox 6"/>
          <p:cNvSpPr txBox="1"/>
          <p:nvPr/>
        </p:nvSpPr>
        <p:spPr>
          <a:xfrm>
            <a:off x="4825497" y="4698748"/>
            <a:ext cx="2906162"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t>Note: </a:t>
            </a:r>
            <a:r>
              <a:rPr lang="en-GB" dirty="0"/>
              <a:t>they come </a:t>
            </a:r>
            <a:r>
              <a:rPr lang="en-GB" dirty="0" smtClean="0"/>
              <a:t>in different </a:t>
            </a:r>
            <a:r>
              <a:rPr lang="en-GB" dirty="0"/>
              <a:t>formats and some are quite large as </a:t>
            </a:r>
            <a:r>
              <a:rPr lang="en-GB" dirty="0" smtClean="0"/>
              <a:t>some </a:t>
            </a:r>
            <a:r>
              <a:rPr lang="en-GB" dirty="0"/>
              <a:t>are </a:t>
            </a:r>
            <a:r>
              <a:rPr lang="en-GB" dirty="0" smtClean="0"/>
              <a:t>national datasets.</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811907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First email is confirmation of order</a:t>
            </a:r>
            <a:endParaRPr lang="en-GB" dirty="0">
              <a:solidFill>
                <a:schemeClr val="tx2"/>
              </a:solidFill>
            </a:endParaRPr>
          </a:p>
        </p:txBody>
      </p:sp>
      <p:pic>
        <p:nvPicPr>
          <p:cNvPr id="4" name="Content Placeholder 3"/>
          <p:cNvPicPr>
            <a:picLocks noGrp="1" noChangeAspect="1"/>
          </p:cNvPicPr>
          <p:nvPr>
            <p:ph idx="1"/>
          </p:nvPr>
        </p:nvPicPr>
        <p:blipFill>
          <a:blip r:embed="rId2"/>
          <a:stretch>
            <a:fillRect/>
          </a:stretch>
        </p:blipFill>
        <p:spPr>
          <a:xfrm>
            <a:off x="1533139" y="1600200"/>
            <a:ext cx="6077721" cy="4525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399685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Click on button in second email</a:t>
            </a:r>
            <a:endParaRPr lang="en-GB" dirty="0">
              <a:solidFill>
                <a:schemeClr val="tx2"/>
              </a:solidFill>
            </a:endParaRPr>
          </a:p>
        </p:txBody>
      </p:sp>
      <p:pic>
        <p:nvPicPr>
          <p:cNvPr id="4" name="Content Placeholder 3"/>
          <p:cNvPicPr>
            <a:picLocks noGrp="1" noChangeAspect="1"/>
          </p:cNvPicPr>
          <p:nvPr>
            <p:ph idx="1"/>
          </p:nvPr>
        </p:nvPicPr>
        <p:blipFill>
          <a:blip r:embed="rId2"/>
          <a:stretch>
            <a:fillRect/>
          </a:stretch>
        </p:blipFill>
        <p:spPr>
          <a:xfrm>
            <a:off x="1714954" y="1600200"/>
            <a:ext cx="5714091" cy="4525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653378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solidFill>
              </a:rPr>
              <a:t>From Environment Download click the Download button</a:t>
            </a:r>
            <a:endParaRPr lang="en-GB" dirty="0">
              <a:solidFill>
                <a:schemeClr val="tx2"/>
              </a:solidFill>
            </a:endParaRPr>
          </a:p>
        </p:txBody>
      </p:sp>
      <p:pic>
        <p:nvPicPr>
          <p:cNvPr id="4" name="Content Placeholder 3"/>
          <p:cNvPicPr>
            <a:picLocks noGrp="1" noChangeAspect="1"/>
          </p:cNvPicPr>
          <p:nvPr>
            <p:ph idx="1"/>
          </p:nvPr>
        </p:nvPicPr>
        <p:blipFill>
          <a:blip r:embed="rId2"/>
          <a:stretch>
            <a:fillRect/>
          </a:stretch>
        </p:blipFill>
        <p:spPr>
          <a:xfrm>
            <a:off x="1285560" y="1600200"/>
            <a:ext cx="6572880" cy="4525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298861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Zip file will contain multiple folders</a:t>
            </a:r>
            <a:endParaRPr lang="en-GB" dirty="0">
              <a:solidFill>
                <a:schemeClr val="tx2"/>
              </a:solidFill>
            </a:endParaRPr>
          </a:p>
        </p:txBody>
      </p:sp>
      <p:pic>
        <p:nvPicPr>
          <p:cNvPr id="4" name="Content Placeholder 3"/>
          <p:cNvPicPr>
            <a:picLocks noGrp="1" noChangeAspect="1"/>
          </p:cNvPicPr>
          <p:nvPr>
            <p:ph idx="1"/>
          </p:nvPr>
        </p:nvPicPr>
        <p:blipFill>
          <a:blip r:embed="rId2"/>
          <a:stretch>
            <a:fillRect/>
          </a:stretch>
        </p:blipFill>
        <p:spPr>
          <a:xfrm>
            <a:off x="437679" y="1723231"/>
            <a:ext cx="7410450" cy="14001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stretch>
            <a:fillRect/>
          </a:stretch>
        </p:blipFill>
        <p:spPr>
          <a:xfrm>
            <a:off x="962072" y="2749487"/>
            <a:ext cx="7400925" cy="2143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a:stretch>
            <a:fillRect/>
          </a:stretch>
        </p:blipFill>
        <p:spPr>
          <a:xfrm>
            <a:off x="1555782" y="4803955"/>
            <a:ext cx="7343775" cy="885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1167473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Add the data to your </a:t>
            </a:r>
            <a:r>
              <a:rPr lang="en-GB" dirty="0" smtClean="0">
                <a:solidFill>
                  <a:schemeClr val="tx2"/>
                </a:solidFill>
              </a:rPr>
              <a:t>GIS (demo)</a:t>
            </a:r>
            <a:endParaRPr lang="en-GB" dirty="0">
              <a:solidFill>
                <a:schemeClr val="tx2"/>
              </a:solidFill>
            </a:endParaRPr>
          </a:p>
        </p:txBody>
      </p:sp>
      <p:pic>
        <p:nvPicPr>
          <p:cNvPr id="4" name="Content Placeholder 3"/>
          <p:cNvPicPr>
            <a:picLocks noGrp="1" noChangeAspect="1"/>
          </p:cNvPicPr>
          <p:nvPr>
            <p:ph idx="1"/>
          </p:nvPr>
        </p:nvPicPr>
        <p:blipFill>
          <a:blip r:embed="rId2"/>
          <a:stretch>
            <a:fillRect/>
          </a:stretch>
        </p:blipFill>
        <p:spPr>
          <a:xfrm>
            <a:off x="1050568" y="1372929"/>
            <a:ext cx="6782107" cy="4525963"/>
          </a:xfrm>
          <a:prstGeom prst="rect">
            <a:avLst/>
          </a:prstGeom>
        </p:spPr>
      </p:pic>
      <p:sp>
        <p:nvSpPr>
          <p:cNvPr id="5" name="TextBox 4"/>
          <p:cNvSpPr txBox="1"/>
          <p:nvPr/>
        </p:nvSpPr>
        <p:spPr>
          <a:xfrm>
            <a:off x="4020000" y="1417638"/>
            <a:ext cx="3812675"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t>Vector data will have attributes for each  land parcel</a:t>
            </a:r>
            <a:endParaRPr lang="en-GB" dirty="0"/>
          </a:p>
        </p:txBody>
      </p:sp>
      <p:sp>
        <p:nvSpPr>
          <p:cNvPr id="7" name="TextBox 6"/>
          <p:cNvSpPr txBox="1"/>
          <p:nvPr/>
        </p:nvSpPr>
        <p:spPr>
          <a:xfrm>
            <a:off x="2245260" y="3376942"/>
            <a:ext cx="1548404"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t>Load layer file supplied with the data to get the correct colours</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376170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984" y="1700808"/>
            <a:ext cx="8435280" cy="3970318"/>
          </a:xfrm>
          <a:prstGeom prst="rect">
            <a:avLst/>
          </a:prstGeom>
          <a:noFill/>
        </p:spPr>
        <p:txBody>
          <a:bodyPr wrap="square" rtlCol="0">
            <a:spAutoFit/>
          </a:bodyPr>
          <a:lstStyle/>
          <a:p>
            <a:pPr marL="285750" indent="-285750">
              <a:buFont typeface="Arial" pitchFamily="34" charset="0"/>
              <a:buChar char="•"/>
            </a:pPr>
            <a:r>
              <a:rPr lang="en-GB" sz="2800" dirty="0" smtClean="0"/>
              <a:t>What data is available in Environment Digimap?</a:t>
            </a:r>
            <a:endParaRPr lang="en-GB" sz="2800" dirty="0"/>
          </a:p>
          <a:p>
            <a:pPr marL="285750" indent="-285750">
              <a:buFont typeface="Arial" pitchFamily="34" charset="0"/>
              <a:buChar char="•"/>
            </a:pPr>
            <a:endParaRPr lang="en-GB" sz="2800" dirty="0"/>
          </a:p>
          <a:p>
            <a:pPr marL="285750" indent="-285750">
              <a:buFont typeface="Arial" pitchFamily="34" charset="0"/>
              <a:buChar char="•"/>
            </a:pPr>
            <a:r>
              <a:rPr lang="en-GB" sz="2800" dirty="0" smtClean="0"/>
              <a:t>What can I do with Environment Roam? </a:t>
            </a:r>
          </a:p>
          <a:p>
            <a:pPr marL="285750" indent="-285750">
              <a:buFont typeface="Arial" pitchFamily="34" charset="0"/>
              <a:buChar char="•"/>
            </a:pPr>
            <a:endParaRPr lang="en-GB" sz="2800" dirty="0" smtClean="0"/>
          </a:p>
          <a:p>
            <a:pPr marL="285750" indent="-285750">
              <a:buFont typeface="Arial" pitchFamily="34" charset="0"/>
              <a:buChar char="•"/>
            </a:pPr>
            <a:r>
              <a:rPr lang="en-GB" sz="2800" dirty="0" smtClean="0"/>
              <a:t>How do I use Environment Download? </a:t>
            </a:r>
          </a:p>
          <a:p>
            <a:pPr marL="285750" indent="-285750">
              <a:buFont typeface="Arial" pitchFamily="34" charset="0"/>
              <a:buChar char="•"/>
            </a:pPr>
            <a:endParaRPr lang="en-GB" sz="2800" dirty="0" smtClean="0"/>
          </a:p>
          <a:p>
            <a:pPr marL="285750" indent="-285750">
              <a:buFont typeface="Arial" pitchFamily="34" charset="0"/>
              <a:buChar char="•"/>
            </a:pPr>
            <a:r>
              <a:rPr lang="en-GB" sz="2800" dirty="0" smtClean="0"/>
              <a:t>What can I do with data?</a:t>
            </a:r>
          </a:p>
          <a:p>
            <a:pPr marL="285750" indent="-285750">
              <a:buFont typeface="Arial" pitchFamily="34" charset="0"/>
              <a:buChar char="•"/>
            </a:pPr>
            <a:endParaRPr lang="en-GB" sz="2800" dirty="0" smtClean="0"/>
          </a:p>
          <a:p>
            <a:pPr marL="285750" indent="-285750">
              <a:buFont typeface="Arial" pitchFamily="34" charset="0"/>
              <a:buChar char="•"/>
            </a:pPr>
            <a:r>
              <a:rPr lang="en-GB" altLang="en-US" sz="2800" dirty="0" smtClean="0"/>
              <a:t>Copyright and Resources</a:t>
            </a:r>
            <a:endParaRPr lang="en-GB" sz="2800" dirty="0" smtClean="0"/>
          </a:p>
        </p:txBody>
      </p:sp>
      <p:sp>
        <p:nvSpPr>
          <p:cNvPr id="4" name="Title 1"/>
          <p:cNvSpPr txBox="1">
            <a:spLocks/>
          </p:cNvSpPr>
          <p:nvPr/>
        </p:nvSpPr>
        <p:spPr>
          <a:xfrm>
            <a:off x="457200" y="2138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2"/>
                </a:solidFill>
                <a:latin typeface="+mj-lt"/>
                <a:ea typeface="+mj-ea"/>
                <a:cs typeface="+mj-cs"/>
              </a:defRPr>
            </a:lvl1pPr>
          </a:lstStyle>
          <a:p>
            <a:r>
              <a:rPr lang="en-GB" b="1" dirty="0" smtClean="0"/>
              <a:t>Content</a:t>
            </a:r>
            <a:endParaRPr lang="en-GB"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1202114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Raster data</a:t>
            </a:r>
            <a:endParaRPr lang="en-GB" dirty="0">
              <a:solidFill>
                <a:schemeClr val="tx2"/>
              </a:solidFill>
            </a:endParaRPr>
          </a:p>
        </p:txBody>
      </p:sp>
      <p:pic>
        <p:nvPicPr>
          <p:cNvPr id="6" name="Content Placeholder 5"/>
          <p:cNvPicPr>
            <a:picLocks noGrp="1" noChangeAspect="1"/>
          </p:cNvPicPr>
          <p:nvPr>
            <p:ph idx="1"/>
          </p:nvPr>
        </p:nvPicPr>
        <p:blipFill>
          <a:blip r:embed="rId2"/>
          <a:stretch>
            <a:fillRect/>
          </a:stretch>
        </p:blipFill>
        <p:spPr>
          <a:xfrm>
            <a:off x="1305435" y="1600200"/>
            <a:ext cx="6533129" cy="4525963"/>
          </a:xfrm>
          <a:prstGeom prst="rect">
            <a:avLst/>
          </a:prstGeom>
        </p:spPr>
      </p:pic>
      <p:sp>
        <p:nvSpPr>
          <p:cNvPr id="7" name="TextBox 6"/>
          <p:cNvSpPr txBox="1"/>
          <p:nvPr/>
        </p:nvSpPr>
        <p:spPr>
          <a:xfrm>
            <a:off x="6437014" y="5097101"/>
            <a:ext cx="154574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dirty="0" smtClean="0"/>
              <a:t>Less attributes</a:t>
            </a:r>
            <a:endParaRPr lang="en-GB" dirty="0"/>
          </a:p>
        </p:txBody>
      </p:sp>
      <p:sp>
        <p:nvSpPr>
          <p:cNvPr id="8" name="TextBox 7"/>
          <p:cNvSpPr txBox="1"/>
          <p:nvPr/>
        </p:nvSpPr>
        <p:spPr>
          <a:xfrm>
            <a:off x="3254720" y="1780041"/>
            <a:ext cx="2634558"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t>Load up the Layer file supplied with the data to get the correct representation and category names</a:t>
            </a: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2544856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Poll</a:t>
            </a:r>
            <a:endParaRPr lang="en-GB"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en-GB" dirty="0" smtClean="0"/>
              <a:t>What software do you use regularly with map data? Tick ALL that apply.</a:t>
            </a:r>
          </a:p>
          <a:p>
            <a:pPr marL="0" indent="0">
              <a:buNone/>
            </a:pPr>
            <a:endParaRPr lang="en-GB" dirty="0" smtClean="0"/>
          </a:p>
          <a:p>
            <a:r>
              <a:rPr lang="en-GB" dirty="0" smtClean="0"/>
              <a:t>QGIS</a:t>
            </a:r>
          </a:p>
          <a:p>
            <a:r>
              <a:rPr lang="en-GB" dirty="0" smtClean="0"/>
              <a:t>AutoCAD/AutoCAD Map 3D</a:t>
            </a:r>
          </a:p>
          <a:p>
            <a:r>
              <a:rPr lang="en-GB" dirty="0" smtClean="0"/>
              <a:t>ArcGIS</a:t>
            </a:r>
          </a:p>
          <a:p>
            <a:r>
              <a:rPr lang="en-GB" dirty="0" smtClean="0"/>
              <a:t>Other</a:t>
            </a:r>
          </a:p>
          <a:p>
            <a:pPr marL="0" indent="0">
              <a:buNone/>
            </a:pPr>
            <a:endParaRPr lang="en-GB"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2326750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GB" dirty="0" smtClean="0">
                <a:solidFill>
                  <a:schemeClr val="tx2"/>
                </a:solidFill>
              </a:rPr>
              <a:t>Permitted Uses</a:t>
            </a:r>
          </a:p>
        </p:txBody>
      </p:sp>
      <p:sp>
        <p:nvSpPr>
          <p:cNvPr id="17412" name="Rectangle 3"/>
          <p:cNvSpPr>
            <a:spLocks noGrp="1" noChangeArrowheads="1"/>
          </p:cNvSpPr>
          <p:nvPr>
            <p:ph idx="1"/>
          </p:nvPr>
        </p:nvSpPr>
        <p:spPr>
          <a:xfrm>
            <a:off x="251520" y="1340768"/>
            <a:ext cx="8472488" cy="4589462"/>
          </a:xfrm>
        </p:spPr>
        <p:txBody>
          <a:bodyPr>
            <a:normAutofit fontScale="77500" lnSpcReduction="20000"/>
          </a:bodyPr>
          <a:lstStyle/>
          <a:p>
            <a:pPr eaLnBrk="1" hangingPunct="1">
              <a:buFontTx/>
              <a:buNone/>
            </a:pPr>
            <a:r>
              <a:rPr lang="en-GB" dirty="0" smtClean="0"/>
              <a:t>Summarised as </a:t>
            </a:r>
            <a:r>
              <a:rPr lang="en-GB" b="1" dirty="0" smtClean="0"/>
              <a:t>for</a:t>
            </a:r>
            <a:r>
              <a:rPr lang="en-GB" dirty="0" smtClean="0"/>
              <a:t> </a:t>
            </a:r>
            <a:r>
              <a:rPr lang="en-GB" b="1" dirty="0" smtClean="0"/>
              <a:t>Educational Purposes</a:t>
            </a:r>
            <a:r>
              <a:rPr lang="en-GB" dirty="0" smtClean="0"/>
              <a:t>:</a:t>
            </a:r>
          </a:p>
          <a:p>
            <a:pPr eaLnBrk="1" hangingPunct="1"/>
            <a:r>
              <a:rPr lang="en-GB" dirty="0" smtClean="0"/>
              <a:t>Teaching, academic research, limited internal business use</a:t>
            </a:r>
          </a:p>
          <a:p>
            <a:pPr lvl="1" eaLnBrk="1" hangingPunct="1"/>
            <a:r>
              <a:rPr lang="en-GB" dirty="0" smtClean="0"/>
              <a:t>Includes institutional publicity</a:t>
            </a:r>
          </a:p>
          <a:p>
            <a:pPr lvl="1" eaLnBrk="1" hangingPunct="1"/>
            <a:r>
              <a:rPr lang="en-GB" dirty="0" smtClean="0"/>
              <a:t>Public lectures</a:t>
            </a:r>
          </a:p>
          <a:p>
            <a:pPr lvl="1" eaLnBrk="1" hangingPunct="1"/>
            <a:r>
              <a:rPr lang="en-GB" dirty="0" smtClean="0"/>
              <a:t>Conference demonstrations</a:t>
            </a:r>
          </a:p>
          <a:p>
            <a:pPr lvl="1" eaLnBrk="1" hangingPunct="1"/>
            <a:r>
              <a:rPr lang="en-GB" dirty="0" smtClean="0"/>
              <a:t>Private study/personal development including student societies work</a:t>
            </a:r>
          </a:p>
          <a:p>
            <a:pPr lvl="1" eaLnBrk="1" hangingPunct="1"/>
            <a:r>
              <a:rPr lang="en-GB" dirty="0" smtClean="0"/>
              <a:t>Teaching practice (B.Ed. PGCE etc)</a:t>
            </a:r>
          </a:p>
          <a:p>
            <a:pPr eaLnBrk="1" hangingPunct="1">
              <a:buFontTx/>
              <a:buNone/>
            </a:pPr>
            <a:r>
              <a:rPr lang="en-GB" b="1" dirty="0" smtClean="0"/>
              <a:t>Excludes:</a:t>
            </a:r>
          </a:p>
          <a:p>
            <a:pPr lvl="1" eaLnBrk="1" hangingPunct="1"/>
            <a:r>
              <a:rPr lang="en-GB" dirty="0" smtClean="0"/>
              <a:t>Institutional estate management</a:t>
            </a:r>
          </a:p>
          <a:p>
            <a:pPr lvl="1" eaLnBrk="1" hangingPunct="1"/>
            <a:r>
              <a:rPr lang="en-GB" dirty="0" smtClean="0"/>
              <a:t>Running the institution as a business</a:t>
            </a:r>
          </a:p>
          <a:p>
            <a:pPr lvl="1" eaLnBrk="1" hangingPunct="1"/>
            <a:r>
              <a:rPr lang="en-GB" dirty="0" smtClean="0"/>
              <a:t>Courses for commercial gain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1711226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GB" dirty="0" smtClean="0">
                <a:solidFill>
                  <a:schemeClr val="tx2"/>
                </a:solidFill>
              </a:rPr>
              <a:t>Publication</a:t>
            </a:r>
          </a:p>
        </p:txBody>
      </p:sp>
      <p:sp>
        <p:nvSpPr>
          <p:cNvPr id="10244" name="Rectangle 3"/>
          <p:cNvSpPr>
            <a:spLocks noGrp="1" noChangeArrowheads="1"/>
          </p:cNvSpPr>
          <p:nvPr>
            <p:ph idx="1"/>
          </p:nvPr>
        </p:nvSpPr>
        <p:spPr>
          <a:xfrm>
            <a:off x="395536" y="1484784"/>
            <a:ext cx="8305800" cy="5003800"/>
          </a:xfrm>
        </p:spPr>
        <p:txBody>
          <a:bodyPr>
            <a:normAutofit lnSpcReduction="10000"/>
          </a:bodyPr>
          <a:lstStyle/>
          <a:p>
            <a:pPr eaLnBrk="1" hangingPunct="1">
              <a:lnSpc>
                <a:spcPct val="90000"/>
              </a:lnSpc>
            </a:pPr>
            <a:r>
              <a:rPr lang="en-GB" sz="2400" dirty="0" smtClean="0"/>
              <a:t>You can publish Licensed Data and materials which contain Licensed Data</a:t>
            </a:r>
          </a:p>
          <a:p>
            <a:pPr eaLnBrk="1" hangingPunct="1">
              <a:lnSpc>
                <a:spcPct val="90000"/>
              </a:lnSpc>
            </a:pPr>
            <a:r>
              <a:rPr lang="en-GB" sz="2400" dirty="0" smtClean="0"/>
              <a:t>Subject to some restrictions which are detailed in each licence Includes various publications</a:t>
            </a:r>
          </a:p>
          <a:p>
            <a:pPr>
              <a:spcBef>
                <a:spcPct val="50000"/>
              </a:spcBef>
            </a:pPr>
            <a:r>
              <a:rPr lang="en-GB" sz="2400" dirty="0" smtClean="0"/>
              <a:t>Copyright </a:t>
            </a:r>
            <a:r>
              <a:rPr lang="en-GB" sz="2400" dirty="0"/>
              <a:t>acknowledgement required:</a:t>
            </a:r>
          </a:p>
          <a:p>
            <a:pPr lvl="1">
              <a:spcBef>
                <a:spcPct val="50000"/>
              </a:spcBef>
            </a:pPr>
            <a:r>
              <a:rPr lang="en-GB" sz="2000" dirty="0" smtClean="0"/>
              <a:t>For 2007 data: LCM2007 </a:t>
            </a:r>
            <a:r>
              <a:rPr lang="en-GB" sz="2000" dirty="0"/>
              <a:t>© and database right NERC (CEH) 2011. All rights reserved. Contains Ordnance Survey data © Crown copyright and database right 2007. © third party licensors.</a:t>
            </a:r>
          </a:p>
          <a:p>
            <a:pPr lvl="1">
              <a:spcBef>
                <a:spcPct val="50000"/>
              </a:spcBef>
            </a:pPr>
            <a:r>
              <a:rPr lang="en-GB" sz="2000" dirty="0" smtClean="0"/>
              <a:t>For 2000 and 1999 data: © </a:t>
            </a:r>
            <a:r>
              <a:rPr lang="en-GB" sz="2000" dirty="0"/>
              <a:t>NERC (CEH)</a:t>
            </a:r>
          </a:p>
          <a:p>
            <a:pPr lvl="1">
              <a:spcBef>
                <a:spcPct val="50000"/>
              </a:spcBef>
            </a:pPr>
            <a:endParaRPr lang="en-GB" sz="2000" dirty="0"/>
          </a:p>
          <a:p>
            <a:pPr lvl="1">
              <a:spcBef>
                <a:spcPct val="50000"/>
              </a:spcBef>
            </a:pPr>
            <a:r>
              <a:rPr lang="en-GB" sz="2000" dirty="0" smtClean="0"/>
              <a:t>Included </a:t>
            </a:r>
            <a:r>
              <a:rPr lang="en-GB" sz="2000" dirty="0"/>
              <a:t>on all maps printed from Digimap Collections.</a:t>
            </a:r>
          </a:p>
          <a:p>
            <a:pPr lvl="1">
              <a:spcBef>
                <a:spcPct val="50000"/>
              </a:spcBef>
            </a:pPr>
            <a:r>
              <a:rPr lang="en-GB" sz="2000" dirty="0"/>
              <a:t>Remember to include copyright acknowledgement if you download data from Digimap and create maps!</a:t>
            </a:r>
          </a:p>
          <a:p>
            <a:pPr lvl="1">
              <a:spcBef>
                <a:spcPct val="50000"/>
              </a:spcBef>
              <a:buNone/>
            </a:pPr>
            <a:endParaRPr lang="en-GB" sz="1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1945166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Quick Questions</a:t>
            </a:r>
            <a:endParaRPr lang="en-GB"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GB" dirty="0" smtClean="0"/>
              <a:t>Where can I find a legend?</a:t>
            </a:r>
          </a:p>
          <a:p>
            <a:pPr lvl="1"/>
            <a:r>
              <a:rPr lang="en-GB" dirty="0" smtClean="0"/>
              <a:t>See our Help pages:</a:t>
            </a:r>
          </a:p>
          <a:p>
            <a:pPr lvl="1"/>
            <a:r>
              <a:rPr lang="en-US" altLang="en-US" dirty="0">
                <a:solidFill>
                  <a:srgbClr val="000000"/>
                </a:solidFill>
                <a:latin typeface="Calibri" panose="020F0502020204030204" pitchFamily="34" charset="0"/>
                <a:hlinkClick r:id="rId2"/>
              </a:rPr>
              <a:t>http://</a:t>
            </a:r>
            <a:r>
              <a:rPr lang="en-US" altLang="en-US" dirty="0" smtClean="0">
                <a:solidFill>
                  <a:srgbClr val="000000"/>
                </a:solidFill>
                <a:latin typeface="Calibri" panose="020F0502020204030204" pitchFamily="34" charset="0"/>
                <a:hlinkClick r:id="rId2"/>
              </a:rPr>
              <a:t>digimap.edina.ac.uk/webhelp/environment/data_information/landcover_data.htm</a:t>
            </a:r>
            <a:r>
              <a:rPr lang="en-US" altLang="en-US" dirty="0" smtClean="0">
                <a:solidFill>
                  <a:srgbClr val="000000"/>
                </a:solidFill>
                <a:latin typeface="Calibri" panose="020F0502020204030204" pitchFamily="34" charset="0"/>
              </a:rPr>
              <a:t> or print one from Roam</a:t>
            </a:r>
            <a:endParaRPr lang="en-GB" dirty="0" smtClean="0"/>
          </a:p>
          <a:p>
            <a:r>
              <a:rPr lang="en-GB" dirty="0" smtClean="0"/>
              <a:t>Can I compare land cover over time?</a:t>
            </a:r>
          </a:p>
          <a:p>
            <a:pPr lvl="1"/>
            <a:r>
              <a:rPr lang="en-GB" sz="2200" i="1" dirty="0" smtClean="0"/>
              <a:t>“Owing </a:t>
            </a:r>
            <a:r>
              <a:rPr lang="en-GB" sz="2200" i="1" dirty="0"/>
              <a:t>to improvements in satellite mapping technology and data collection methods, comparisons of the 1990, 2000 and 2007 datasets to detect change over time must be treated with caution. Many changes appear because of the improvements in the methodologies used to create the data and do not necessarily reflect actual change on the ground</a:t>
            </a:r>
            <a:r>
              <a:rPr lang="en-GB" sz="2200" i="1" dirty="0" smtClean="0"/>
              <a:t>.”</a:t>
            </a:r>
            <a:endParaRPr lang="en-GB" sz="22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993076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GB" dirty="0" smtClean="0">
                <a:solidFill>
                  <a:schemeClr val="tx2"/>
                </a:solidFill>
              </a:rPr>
              <a:t>Support</a:t>
            </a:r>
            <a:endParaRPr lang="en-GB" dirty="0" smtClean="0">
              <a:solidFill>
                <a:schemeClr val="tx2"/>
              </a:solidFill>
            </a:endParaRPr>
          </a:p>
        </p:txBody>
      </p:sp>
      <p:sp>
        <p:nvSpPr>
          <p:cNvPr id="32772" name="Rectangle 3"/>
          <p:cNvSpPr>
            <a:spLocks noGrp="1" noChangeArrowheads="1"/>
          </p:cNvSpPr>
          <p:nvPr>
            <p:ph idx="1"/>
          </p:nvPr>
        </p:nvSpPr>
        <p:spPr>
          <a:xfrm>
            <a:off x="323528" y="1772816"/>
            <a:ext cx="8159824" cy="4114800"/>
          </a:xfrm>
        </p:spPr>
        <p:txBody>
          <a:bodyPr>
            <a:normAutofit/>
          </a:bodyPr>
          <a:lstStyle/>
          <a:p>
            <a:pPr eaLnBrk="1" hangingPunct="1"/>
            <a:r>
              <a:rPr lang="en-GB" sz="2400" dirty="0" smtClean="0"/>
              <a:t>Lists of Frequently Asked Questions:</a:t>
            </a:r>
          </a:p>
          <a:p>
            <a:pPr lvl="1">
              <a:buFontTx/>
              <a:buNone/>
            </a:pPr>
            <a:r>
              <a:rPr lang="en-GB" sz="2000" u="sng" dirty="0">
                <a:hlinkClick r:id="rId3"/>
              </a:rPr>
              <a:t>http://digimap.blogs.edina.ac.uk/digimap-q-a</a:t>
            </a:r>
            <a:r>
              <a:rPr lang="en-GB" sz="2000" u="sng" dirty="0" smtClean="0">
                <a:hlinkClick r:id="rId3"/>
              </a:rPr>
              <a:t>/</a:t>
            </a:r>
            <a:endParaRPr lang="en-GB" sz="2000" u="sng" dirty="0" smtClean="0"/>
          </a:p>
          <a:p>
            <a:pPr lvl="1">
              <a:buFontTx/>
              <a:buNone/>
            </a:pPr>
            <a:endParaRPr lang="en-GB" sz="2400" dirty="0" smtClean="0"/>
          </a:p>
          <a:p>
            <a:pPr eaLnBrk="1" hangingPunct="1"/>
            <a:r>
              <a:rPr lang="en-GB" sz="2400" dirty="0" smtClean="0"/>
              <a:t>Your site representative:</a:t>
            </a:r>
          </a:p>
          <a:p>
            <a:pPr lvl="1">
              <a:buFontTx/>
              <a:buNone/>
            </a:pPr>
            <a:r>
              <a:rPr lang="en-GB" sz="2000" u="sng" dirty="0">
                <a:hlinkClick r:id="rId4"/>
              </a:rPr>
              <a:t>http://</a:t>
            </a:r>
            <a:r>
              <a:rPr lang="en-GB" sz="2000" u="sng" dirty="0" smtClean="0">
                <a:hlinkClick r:id="rId4"/>
              </a:rPr>
              <a:t>digimap.edina.ac.uk/webhelp/digimapsupport/service_info/site_rep_list.htm</a:t>
            </a:r>
            <a:endParaRPr lang="en-GB" sz="2000" u="sng" dirty="0" smtClean="0"/>
          </a:p>
          <a:p>
            <a:pPr lvl="1">
              <a:buFontTx/>
              <a:buNone/>
            </a:pPr>
            <a:endParaRPr lang="en-GB" sz="2400" dirty="0" smtClean="0"/>
          </a:p>
          <a:p>
            <a:pPr eaLnBrk="1" hangingPunct="1"/>
            <a:r>
              <a:rPr lang="en-GB" sz="2400" dirty="0" smtClean="0"/>
              <a:t>EDINA Help Desk:</a:t>
            </a:r>
          </a:p>
          <a:p>
            <a:pPr lvl="1">
              <a:buFontTx/>
              <a:buNone/>
            </a:pPr>
            <a:r>
              <a:rPr lang="en-GB" sz="2000" dirty="0" smtClean="0">
                <a:hlinkClick r:id="rId5"/>
              </a:rPr>
              <a:t>edina@ed.ac.uk</a:t>
            </a:r>
            <a:endParaRPr lang="en-GB" sz="2000" dirty="0" smtClean="0"/>
          </a:p>
          <a:p>
            <a:pPr lvl="1">
              <a:buFontTx/>
              <a:buNone/>
            </a:pPr>
            <a:r>
              <a:rPr lang="en-GB" sz="2000" dirty="0" smtClean="0"/>
              <a:t>0131 650 3302</a:t>
            </a:r>
          </a:p>
          <a:p>
            <a:pPr eaLnBrk="1" hangingPunct="1"/>
            <a:endParaRPr lang="en-GB" sz="2400" dirty="0" smtClean="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3605076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smtClean="0">
                <a:solidFill>
                  <a:schemeClr val="tx2"/>
                </a:solidFill>
              </a:rPr>
              <a:t>Resources</a:t>
            </a:r>
            <a:endParaRPr lang="en-GB" dirty="0">
              <a:solidFill>
                <a:schemeClr val="tx2"/>
              </a:solidFill>
            </a:endParaRPr>
          </a:p>
        </p:txBody>
      </p:sp>
      <p:sp>
        <p:nvSpPr>
          <p:cNvPr id="4" name="Rectangle 3"/>
          <p:cNvSpPr>
            <a:spLocks noGrp="1" noChangeArrowheads="1"/>
          </p:cNvSpPr>
          <p:nvPr>
            <p:ph idx="1"/>
          </p:nvPr>
        </p:nvSpPr>
        <p:spPr>
          <a:xfrm>
            <a:off x="5928536" y="1268760"/>
            <a:ext cx="2774388" cy="4242494"/>
          </a:xfrm>
        </p:spPr>
        <p:txBody>
          <a:bodyPr>
            <a:normAutofit/>
          </a:bodyPr>
          <a:lstStyle/>
          <a:p>
            <a:r>
              <a:rPr lang="en-GB" sz="2400" dirty="0" smtClean="0"/>
              <a:t>Digimap Resource centre – access help pages, guides, FAQs, videos, case studies and more.</a:t>
            </a:r>
          </a:p>
          <a:p>
            <a:r>
              <a:rPr lang="en-GB" sz="2400" dirty="0" smtClean="0"/>
              <a:t>Resources list in blue section of your booklet</a:t>
            </a:r>
            <a:endParaRPr lang="en-GB" dirty="0" smtClean="0"/>
          </a:p>
          <a:p>
            <a:pPr eaLnBrk="1" hangingPunct="1">
              <a:buFontTx/>
              <a:buNone/>
            </a:pPr>
            <a:endParaRPr lang="en-GB" dirty="0" smtClean="0"/>
          </a:p>
        </p:txBody>
      </p:sp>
      <p:pic>
        <p:nvPicPr>
          <p:cNvPr id="5" name="Picture 4" descr="Screen Shot 2015-11-18 at 09.29.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68" y="2159126"/>
            <a:ext cx="4531607" cy="44329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
        <p:nvSpPr>
          <p:cNvPr id="3" name="Rectangle 2"/>
          <p:cNvSpPr/>
          <p:nvPr/>
        </p:nvSpPr>
        <p:spPr>
          <a:xfrm>
            <a:off x="339968" y="1557799"/>
            <a:ext cx="5874641" cy="646331"/>
          </a:xfrm>
          <a:prstGeom prst="rect">
            <a:avLst/>
          </a:prstGeom>
        </p:spPr>
        <p:txBody>
          <a:bodyPr wrap="square">
            <a:spAutoFit/>
          </a:bodyPr>
          <a:lstStyle/>
          <a:p>
            <a:r>
              <a:rPr lang="en-GB" dirty="0">
                <a:hlinkClick r:id="rId5"/>
              </a:rPr>
              <a:t>http://</a:t>
            </a:r>
            <a:r>
              <a:rPr lang="en-GB" dirty="0" smtClean="0">
                <a:hlinkClick r:id="rId5"/>
              </a:rPr>
              <a:t>digimap.edina.ac.uk/webhelp/resources/index.html</a:t>
            </a:r>
            <a:endParaRPr lang="en-GB" dirty="0" smtClean="0"/>
          </a:p>
          <a:p>
            <a:endParaRPr lang="en-GB" dirty="0"/>
          </a:p>
        </p:txBody>
      </p:sp>
    </p:spTree>
    <p:extLst>
      <p:ext uri="{BB962C8B-B14F-4D97-AF65-F5344CB8AC3E}">
        <p14:creationId xmlns:p14="http://schemas.microsoft.com/office/powerpoint/2010/main" val="513771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Final Poll</a:t>
            </a:r>
            <a:endParaRPr lang="en-GB" dirty="0">
              <a:solidFill>
                <a:schemeClr val="tx2"/>
              </a:solidFill>
            </a:endParaRPr>
          </a:p>
        </p:txBody>
      </p:sp>
      <p:sp>
        <p:nvSpPr>
          <p:cNvPr id="3" name="Content Placeholder 2"/>
          <p:cNvSpPr>
            <a:spLocks noGrp="1"/>
          </p:cNvSpPr>
          <p:nvPr>
            <p:ph idx="1"/>
          </p:nvPr>
        </p:nvSpPr>
        <p:spPr/>
        <p:txBody>
          <a:bodyPr/>
          <a:lstStyle/>
          <a:p>
            <a:pPr marL="0" indent="0">
              <a:buNone/>
            </a:pPr>
            <a:r>
              <a:rPr lang="en-GB" dirty="0"/>
              <a:t>T</a:t>
            </a:r>
            <a:r>
              <a:rPr lang="en-GB" dirty="0" smtClean="0"/>
              <a:t>oday’s webinar:</a:t>
            </a:r>
          </a:p>
          <a:p>
            <a:r>
              <a:rPr lang="en-GB" dirty="0" smtClean="0"/>
              <a:t>I learnt something new</a:t>
            </a:r>
          </a:p>
          <a:p>
            <a:r>
              <a:rPr lang="en-GB" dirty="0" smtClean="0"/>
              <a:t>I didn’t learn anything new</a:t>
            </a:r>
          </a:p>
          <a:p>
            <a:r>
              <a:rPr lang="en-GB" dirty="0" smtClean="0"/>
              <a:t>Was a good use of my time</a:t>
            </a:r>
          </a:p>
          <a:p>
            <a:r>
              <a:rPr lang="en-GB" dirty="0" smtClean="0"/>
              <a:t>Was a poor use of my time</a:t>
            </a:r>
          </a:p>
          <a:p>
            <a:r>
              <a:rPr lang="en-GB" dirty="0" smtClean="0"/>
              <a:t>Other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3729809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Poll</a:t>
            </a:r>
            <a:endParaRPr lang="en-GB" dirty="0">
              <a:solidFill>
                <a:schemeClr val="tx2"/>
              </a:solidFill>
            </a:endParaRPr>
          </a:p>
        </p:txBody>
      </p:sp>
      <p:sp>
        <p:nvSpPr>
          <p:cNvPr id="3" name="Content Placeholder 2"/>
          <p:cNvSpPr>
            <a:spLocks noGrp="1"/>
          </p:cNvSpPr>
          <p:nvPr>
            <p:ph idx="1"/>
          </p:nvPr>
        </p:nvSpPr>
        <p:spPr/>
        <p:txBody>
          <a:bodyPr>
            <a:normAutofit fontScale="92500"/>
          </a:bodyPr>
          <a:lstStyle/>
          <a:p>
            <a:pPr marL="0" indent="0">
              <a:buNone/>
            </a:pPr>
            <a:r>
              <a:rPr lang="en-GB" dirty="0" smtClean="0"/>
              <a:t>What is the </a:t>
            </a:r>
            <a:r>
              <a:rPr lang="en-GB" b="1" dirty="0" smtClean="0"/>
              <a:t>one thing </a:t>
            </a:r>
            <a:r>
              <a:rPr lang="en-GB" dirty="0" smtClean="0"/>
              <a:t>you most want to learn today?</a:t>
            </a:r>
          </a:p>
          <a:p>
            <a:pPr marL="0" indent="0">
              <a:buNone/>
            </a:pPr>
            <a:endParaRPr lang="en-GB" dirty="0" smtClean="0"/>
          </a:p>
          <a:p>
            <a:r>
              <a:rPr lang="en-GB" dirty="0" smtClean="0"/>
              <a:t>What data is available in Environment Digimap?</a:t>
            </a:r>
          </a:p>
          <a:p>
            <a:r>
              <a:rPr lang="en-GB" dirty="0" smtClean="0"/>
              <a:t>How do I get the data from Environment Digimap?</a:t>
            </a:r>
          </a:p>
          <a:p>
            <a:r>
              <a:rPr lang="en-GB" dirty="0" smtClean="0"/>
              <a:t>How do I create a map in Environment Digimap?</a:t>
            </a:r>
          </a:p>
          <a:p>
            <a:r>
              <a:rPr lang="en-GB" dirty="0" smtClean="0"/>
              <a:t>Other</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1745146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Environment Digimap Service</a:t>
            </a:r>
            <a:endParaRPr lang="en-GB" dirty="0">
              <a:solidFill>
                <a:schemeClr val="tx2"/>
              </a:solidFill>
            </a:endParaRPr>
          </a:p>
        </p:txBody>
      </p:sp>
      <p:pic>
        <p:nvPicPr>
          <p:cNvPr id="4" name="Content Placeholder 3"/>
          <p:cNvPicPr>
            <a:picLocks noGrp="1" noChangeAspect="1"/>
          </p:cNvPicPr>
          <p:nvPr>
            <p:ph idx="1"/>
          </p:nvPr>
        </p:nvPicPr>
        <p:blipFill>
          <a:blip r:embed="rId2"/>
          <a:stretch>
            <a:fillRect/>
          </a:stretch>
        </p:blipFill>
        <p:spPr>
          <a:xfrm>
            <a:off x="514350" y="1818701"/>
            <a:ext cx="4057650" cy="4324350"/>
          </a:xfrm>
          <a:prstGeom prst="rect">
            <a:avLst/>
          </a:prstGeom>
        </p:spPr>
      </p:pic>
      <p:sp>
        <p:nvSpPr>
          <p:cNvPr id="5" name="Content Placeholder 2"/>
          <p:cNvSpPr txBox="1">
            <a:spLocks/>
          </p:cNvSpPr>
          <p:nvPr/>
        </p:nvSpPr>
        <p:spPr>
          <a:xfrm>
            <a:off x="4870764" y="1818701"/>
            <a:ext cx="3816036" cy="44973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JISC funded service</a:t>
            </a:r>
          </a:p>
          <a:p>
            <a:r>
              <a:rPr lang="en-GB" dirty="0" smtClean="0"/>
              <a:t>Land Cover data from Centre for Ecology and Hydrology (CEH) </a:t>
            </a:r>
          </a:p>
          <a:p>
            <a:r>
              <a:rPr lang="en-GB" dirty="0" smtClean="0"/>
              <a:t>The Land Utilisation Survey of Britain by Dudley Stamp</a:t>
            </a:r>
          </a:p>
          <a:p>
            <a:r>
              <a:rPr lang="en-GB" dirty="0" smtClean="0"/>
              <a:t>Raster and Vector CEH data available for different years</a:t>
            </a:r>
          </a:p>
          <a:p>
            <a:r>
              <a:rPr lang="en-GB" b="1" dirty="0" smtClean="0"/>
              <a:t>Environment Roam:</a:t>
            </a:r>
            <a:r>
              <a:rPr lang="en-GB" dirty="0" smtClean="0"/>
              <a:t> view print and annotate maps</a:t>
            </a:r>
          </a:p>
          <a:p>
            <a:r>
              <a:rPr lang="en-GB" b="1" dirty="0" smtClean="0"/>
              <a:t>Environment Download:</a:t>
            </a:r>
            <a:r>
              <a:rPr lang="en-GB" dirty="0" smtClean="0"/>
              <a:t> download raster and vector data for use in GIS</a:t>
            </a:r>
            <a:endParaRPr lang="en-GB" dirty="0"/>
          </a:p>
        </p:txBody>
      </p:sp>
    </p:spTree>
    <p:extLst>
      <p:ext uri="{BB962C8B-B14F-4D97-AF65-F5344CB8AC3E}">
        <p14:creationId xmlns:p14="http://schemas.microsoft.com/office/powerpoint/2010/main" val="2035603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dirty="0" smtClean="0">
                <a:solidFill>
                  <a:schemeClr val="tx2"/>
                </a:solidFill>
              </a:rPr>
              <a:t>What data is available?</a:t>
            </a:r>
          </a:p>
        </p:txBody>
      </p:sp>
      <p:sp>
        <p:nvSpPr>
          <p:cNvPr id="5123" name="Rectangle 3"/>
          <p:cNvSpPr>
            <a:spLocks noGrp="1" noChangeArrowheads="1"/>
          </p:cNvSpPr>
          <p:nvPr>
            <p:ph type="body" idx="1"/>
          </p:nvPr>
        </p:nvSpPr>
        <p:spPr>
          <a:xfrm>
            <a:off x="251521" y="1268760"/>
            <a:ext cx="5443110" cy="5200650"/>
          </a:xfrm>
        </p:spPr>
        <p:txBody>
          <a:bodyPr>
            <a:normAutofit/>
          </a:bodyPr>
          <a:lstStyle/>
          <a:p>
            <a:pPr marL="0" indent="0" eaLnBrk="1" hangingPunct="1">
              <a:lnSpc>
                <a:spcPct val="90000"/>
              </a:lnSpc>
              <a:spcAft>
                <a:spcPct val="30000"/>
              </a:spcAft>
              <a:buNone/>
            </a:pPr>
            <a:r>
              <a:rPr lang="en-GB" altLang="en-US" sz="1800" dirty="0" smtClean="0"/>
              <a:t>For </a:t>
            </a:r>
            <a:r>
              <a:rPr lang="en-GB" altLang="en-US" sz="1800" b="1" dirty="0" smtClean="0"/>
              <a:t>Mapping and Download: </a:t>
            </a:r>
            <a:endParaRPr lang="en-GB" altLang="en-US" sz="1800" dirty="0" smtClean="0"/>
          </a:p>
          <a:p>
            <a:pPr marL="0" indent="0" eaLnBrk="1" hangingPunct="1">
              <a:lnSpc>
                <a:spcPct val="90000"/>
              </a:lnSpc>
              <a:spcAft>
                <a:spcPct val="30000"/>
              </a:spcAft>
              <a:buNone/>
            </a:pPr>
            <a:r>
              <a:rPr lang="en-GB" altLang="en-US" sz="1800" dirty="0" smtClean="0"/>
              <a:t>	CEH (Centre for Ecology and Hydrology) data</a:t>
            </a:r>
          </a:p>
          <a:p>
            <a:pPr eaLnBrk="1" hangingPunct="1">
              <a:lnSpc>
                <a:spcPct val="90000"/>
              </a:lnSpc>
              <a:spcAft>
                <a:spcPct val="30000"/>
              </a:spcAft>
              <a:buFontTx/>
              <a:buChar char="-"/>
            </a:pPr>
            <a:r>
              <a:rPr lang="en-GB" altLang="en-US" sz="1800" dirty="0" smtClean="0"/>
              <a:t>Land Cover Map 2007</a:t>
            </a:r>
          </a:p>
          <a:p>
            <a:pPr lvl="1">
              <a:lnSpc>
                <a:spcPct val="90000"/>
              </a:lnSpc>
              <a:spcAft>
                <a:spcPct val="30000"/>
              </a:spcAft>
              <a:buFontTx/>
              <a:buChar char="-"/>
            </a:pPr>
            <a:r>
              <a:rPr lang="en-GB" altLang="en-US" sz="1400" dirty="0" smtClean="0"/>
              <a:t>Vector</a:t>
            </a:r>
          </a:p>
          <a:p>
            <a:pPr lvl="1">
              <a:lnSpc>
                <a:spcPct val="90000"/>
              </a:lnSpc>
              <a:spcAft>
                <a:spcPct val="30000"/>
              </a:spcAft>
              <a:buFontTx/>
              <a:buChar char="-"/>
            </a:pPr>
            <a:r>
              <a:rPr lang="en-GB" altLang="en-US" sz="1400" dirty="0" smtClean="0"/>
              <a:t>Raster (gridded) 25m and 1km</a:t>
            </a:r>
            <a:endParaRPr lang="en-GB" altLang="en-US" sz="1400" dirty="0"/>
          </a:p>
          <a:p>
            <a:pPr>
              <a:lnSpc>
                <a:spcPct val="90000"/>
              </a:lnSpc>
              <a:spcAft>
                <a:spcPct val="30000"/>
              </a:spcAft>
              <a:buFontTx/>
              <a:buChar char="-"/>
            </a:pPr>
            <a:r>
              <a:rPr lang="en-GB" altLang="en-US" sz="1800" dirty="0" smtClean="0"/>
              <a:t>Land Cover Map 2000</a:t>
            </a:r>
          </a:p>
          <a:p>
            <a:pPr lvl="1">
              <a:lnSpc>
                <a:spcPct val="90000"/>
              </a:lnSpc>
              <a:spcAft>
                <a:spcPct val="30000"/>
              </a:spcAft>
              <a:buFontTx/>
              <a:buChar char="-"/>
            </a:pPr>
            <a:r>
              <a:rPr lang="en-GB" altLang="en-US" sz="1400" dirty="0" smtClean="0"/>
              <a:t>Vector</a:t>
            </a:r>
          </a:p>
          <a:p>
            <a:pPr lvl="1">
              <a:lnSpc>
                <a:spcPct val="90000"/>
              </a:lnSpc>
              <a:spcAft>
                <a:spcPct val="30000"/>
              </a:spcAft>
              <a:buFontTx/>
              <a:buChar char="-"/>
            </a:pPr>
            <a:r>
              <a:rPr lang="en-GB" altLang="en-US" sz="1400" dirty="0" smtClean="0"/>
              <a:t>Raster  (gridded) 25m and 1km</a:t>
            </a:r>
            <a:endParaRPr lang="en-GB" altLang="en-US" sz="1400" dirty="0"/>
          </a:p>
          <a:p>
            <a:pPr>
              <a:lnSpc>
                <a:spcPct val="90000"/>
              </a:lnSpc>
              <a:spcAft>
                <a:spcPct val="30000"/>
              </a:spcAft>
              <a:buFontTx/>
              <a:buChar char="-"/>
            </a:pPr>
            <a:r>
              <a:rPr lang="en-GB" altLang="en-US" sz="1800" dirty="0" smtClean="0"/>
              <a:t>Land Cover Map 1990</a:t>
            </a:r>
          </a:p>
          <a:p>
            <a:pPr lvl="1">
              <a:lnSpc>
                <a:spcPct val="90000"/>
              </a:lnSpc>
              <a:spcAft>
                <a:spcPct val="30000"/>
              </a:spcAft>
              <a:buFontTx/>
              <a:buChar char="-"/>
            </a:pPr>
            <a:r>
              <a:rPr lang="en-GB" altLang="en-US" sz="1400" dirty="0" smtClean="0"/>
              <a:t>Raster (gridded) 25m and 1km</a:t>
            </a:r>
          </a:p>
          <a:p>
            <a:pPr lvl="1">
              <a:lnSpc>
                <a:spcPct val="90000"/>
              </a:lnSpc>
              <a:spcAft>
                <a:spcPct val="30000"/>
              </a:spcAft>
              <a:buFontTx/>
              <a:buChar char="-"/>
            </a:pPr>
            <a:endParaRPr lang="en-GB" altLang="en-US" sz="1400" dirty="0" smtClean="0"/>
          </a:p>
          <a:p>
            <a:pPr marL="0" indent="0">
              <a:lnSpc>
                <a:spcPct val="90000"/>
              </a:lnSpc>
              <a:spcAft>
                <a:spcPct val="30000"/>
              </a:spcAft>
              <a:buNone/>
            </a:pPr>
            <a:r>
              <a:rPr lang="en-GB" altLang="en-US" sz="1800" dirty="0" smtClean="0"/>
              <a:t>For </a:t>
            </a:r>
            <a:r>
              <a:rPr lang="en-GB" altLang="en-US" sz="1800" b="1" dirty="0" smtClean="0"/>
              <a:t>Mapping</a:t>
            </a:r>
            <a:r>
              <a:rPr lang="en-GB" altLang="en-US" sz="1800" dirty="0" smtClean="0"/>
              <a:t> only:</a:t>
            </a:r>
          </a:p>
          <a:p>
            <a:pPr marL="0" indent="0">
              <a:lnSpc>
                <a:spcPct val="90000"/>
              </a:lnSpc>
              <a:spcAft>
                <a:spcPct val="30000"/>
              </a:spcAft>
              <a:buNone/>
            </a:pPr>
            <a:r>
              <a:rPr lang="en-GB" altLang="en-US" sz="1800" dirty="0"/>
              <a:t>	</a:t>
            </a:r>
            <a:r>
              <a:rPr lang="en-GB" altLang="en-US" sz="1800" dirty="0" smtClean="0"/>
              <a:t>- Dudley Stamp Land Utilisation Survey of the 1930s 	Land Use maps</a:t>
            </a:r>
            <a:r>
              <a:rPr lang="en-GB" altLang="en-US" sz="1800" dirty="0"/>
              <a:t> </a:t>
            </a:r>
            <a:r>
              <a:rPr lang="en-GB" altLang="en-US" sz="1800" dirty="0" smtClean="0"/>
              <a:t>at scales 1:625,000 and 1:63,360</a:t>
            </a:r>
          </a:p>
        </p:txBody>
      </p:sp>
      <p:sp>
        <p:nvSpPr>
          <p:cNvPr id="3" name="TextBox 2"/>
          <p:cNvSpPr txBox="1"/>
          <p:nvPr/>
        </p:nvSpPr>
        <p:spPr>
          <a:xfrm>
            <a:off x="395536" y="3933056"/>
            <a:ext cx="4752528" cy="369332"/>
          </a:xfrm>
          <a:prstGeom prst="rect">
            <a:avLst/>
          </a:prstGeom>
          <a:noFill/>
        </p:spPr>
        <p:txBody>
          <a:bodyPr wrap="square" rtlCol="0">
            <a:spAutoFit/>
          </a:bodyPr>
          <a:lstStyle/>
          <a:p>
            <a:endParaRPr lang="en-GB" dirty="0">
              <a:solidFill>
                <a:schemeClr val="tx2"/>
              </a:solidFill>
            </a:endParaRPr>
          </a:p>
        </p:txBody>
      </p:sp>
      <p:pic>
        <p:nvPicPr>
          <p:cNvPr id="2" name="Picture 1"/>
          <p:cNvPicPr>
            <a:picLocks noChangeAspect="1"/>
          </p:cNvPicPr>
          <p:nvPr/>
        </p:nvPicPr>
        <p:blipFill>
          <a:blip r:embed="rId2"/>
          <a:stretch>
            <a:fillRect/>
          </a:stretch>
        </p:blipFill>
        <p:spPr>
          <a:xfrm>
            <a:off x="5609679" y="1534186"/>
            <a:ext cx="2571750" cy="4495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
        <p:nvSpPr>
          <p:cNvPr id="4" name="Rectangle 3"/>
          <p:cNvSpPr/>
          <p:nvPr/>
        </p:nvSpPr>
        <p:spPr>
          <a:xfrm>
            <a:off x="6830457" y="5838738"/>
            <a:ext cx="1375377" cy="341632"/>
          </a:xfrm>
          <a:prstGeom prst="rect">
            <a:avLst/>
          </a:prstGeom>
        </p:spPr>
        <p:txBody>
          <a:bodyPr wrap="none">
            <a:spAutoFit/>
          </a:bodyPr>
          <a:lstStyle/>
          <a:p>
            <a:pPr>
              <a:lnSpc>
                <a:spcPct val="90000"/>
              </a:lnSpc>
              <a:spcAft>
                <a:spcPct val="30000"/>
              </a:spcAft>
            </a:pPr>
            <a:r>
              <a:rPr lang="en-GB" altLang="en-US" dirty="0" smtClean="0"/>
              <a:t>UK Coverage</a:t>
            </a:r>
            <a:endParaRPr lang="en-GB" altLang="en-US" dirty="0"/>
          </a:p>
        </p:txBody>
      </p:sp>
    </p:spTree>
    <p:extLst>
      <p:ext uri="{BB962C8B-B14F-4D97-AF65-F5344CB8AC3E}">
        <p14:creationId xmlns:p14="http://schemas.microsoft.com/office/powerpoint/2010/main" val="261936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Data Characteristics</a:t>
            </a:r>
            <a:endParaRPr lang="en-GB" dirty="0">
              <a:solidFill>
                <a:schemeClr val="tx2"/>
              </a:solidFill>
            </a:endParaRPr>
          </a:p>
        </p:txBody>
      </p:sp>
      <p:sp>
        <p:nvSpPr>
          <p:cNvPr id="3" name="Content Placeholder 2"/>
          <p:cNvSpPr>
            <a:spLocks noGrp="1"/>
          </p:cNvSpPr>
          <p:nvPr>
            <p:ph idx="1"/>
          </p:nvPr>
        </p:nvSpPr>
        <p:spPr/>
        <p:txBody>
          <a:bodyPr>
            <a:normAutofit fontScale="92500" lnSpcReduction="20000"/>
          </a:bodyPr>
          <a:lstStyle/>
          <a:p>
            <a:r>
              <a:rPr lang="en-GB" dirty="0" smtClean="0"/>
              <a:t>Vector data (polygons represent parcels of land)</a:t>
            </a:r>
          </a:p>
          <a:p>
            <a:pPr lvl="1"/>
            <a:r>
              <a:rPr lang="en-GB" dirty="0"/>
              <a:t>Scale: Minimum </a:t>
            </a:r>
            <a:r>
              <a:rPr lang="en-GB" dirty="0" err="1"/>
              <a:t>Mappable</a:t>
            </a:r>
            <a:r>
              <a:rPr lang="en-GB" dirty="0"/>
              <a:t> Unit for land cover parcels: 0.5ha</a:t>
            </a:r>
            <a:r>
              <a:rPr lang="en-GB" dirty="0" smtClean="0"/>
              <a:t>. (5,000 </a:t>
            </a:r>
            <a:r>
              <a:rPr lang="en-GB" dirty="0" err="1" smtClean="0"/>
              <a:t>sq</a:t>
            </a:r>
            <a:r>
              <a:rPr lang="en-GB" dirty="0" smtClean="0"/>
              <a:t> metres)</a:t>
            </a:r>
            <a:endParaRPr lang="en-GB" dirty="0"/>
          </a:p>
          <a:p>
            <a:pPr lvl="1"/>
            <a:r>
              <a:rPr lang="en-GB" dirty="0"/>
              <a:t>Supply Format: ESRI® Shapefile format</a:t>
            </a:r>
          </a:p>
          <a:p>
            <a:pPr lvl="1"/>
            <a:r>
              <a:rPr lang="en-GB" dirty="0"/>
              <a:t>Coverage: UK</a:t>
            </a:r>
          </a:p>
          <a:p>
            <a:pPr lvl="1"/>
            <a:endParaRPr lang="en-GB" dirty="0" smtClean="0"/>
          </a:p>
          <a:p>
            <a:r>
              <a:rPr lang="en-GB" dirty="0" smtClean="0"/>
              <a:t>Raster data (Broad Habitat for each pixel)</a:t>
            </a:r>
          </a:p>
          <a:p>
            <a:pPr lvl="1"/>
            <a:r>
              <a:rPr lang="en-GB" dirty="0"/>
              <a:t>Scale: 25m and 1km pixel size</a:t>
            </a:r>
          </a:p>
          <a:p>
            <a:pPr lvl="1"/>
            <a:r>
              <a:rPr lang="en-GB" dirty="0"/>
              <a:t>Supply Format: </a:t>
            </a:r>
            <a:r>
              <a:rPr lang="en-GB" dirty="0" err="1" smtClean="0"/>
              <a:t>GeoTiff</a:t>
            </a:r>
            <a:r>
              <a:rPr lang="en-GB" dirty="0" smtClean="0"/>
              <a:t> (2000, 2007), </a:t>
            </a:r>
            <a:r>
              <a:rPr lang="en-GB" dirty="0" err="1" smtClean="0"/>
              <a:t>ArcInfo</a:t>
            </a:r>
            <a:r>
              <a:rPr lang="en-GB" dirty="0" smtClean="0"/>
              <a:t> Raster (1990)</a:t>
            </a:r>
            <a:endParaRPr lang="en-GB" dirty="0"/>
          </a:p>
          <a:p>
            <a:pPr lvl="1"/>
            <a:r>
              <a:rPr lang="en-GB" dirty="0"/>
              <a:t>Coverage: </a:t>
            </a:r>
            <a:r>
              <a:rPr lang="en-GB" dirty="0" smtClean="0"/>
              <a:t>UK (includes NI)</a:t>
            </a:r>
            <a:endParaRPr lang="en-GB" dirty="0"/>
          </a:p>
          <a:p>
            <a:endParaRPr lang="en-GB"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2807194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stretch>
            <a:fillRect/>
          </a:stretch>
        </p:blipFill>
        <p:spPr>
          <a:xfrm>
            <a:off x="1404922" y="1600200"/>
            <a:ext cx="6334156" cy="4525963"/>
          </a:xfrm>
          <a:prstGeom prst="rect">
            <a:avLst/>
          </a:prstGeom>
        </p:spPr>
      </p:pic>
      <p:sp>
        <p:nvSpPr>
          <p:cNvPr id="2" name="Title 1"/>
          <p:cNvSpPr>
            <a:spLocks noGrp="1"/>
          </p:cNvSpPr>
          <p:nvPr>
            <p:ph type="title"/>
          </p:nvPr>
        </p:nvSpPr>
        <p:spPr/>
        <p:txBody>
          <a:bodyPr/>
          <a:lstStyle/>
          <a:p>
            <a:r>
              <a:rPr lang="en-GB" dirty="0" smtClean="0">
                <a:solidFill>
                  <a:schemeClr val="tx2"/>
                </a:solidFill>
              </a:rPr>
              <a:t>Environment Roam (demo)</a:t>
            </a:r>
            <a:endParaRPr lang="en-GB"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pic>
        <p:nvPicPr>
          <p:cNvPr id="9" name="Picture 8"/>
          <p:cNvPicPr>
            <a:picLocks noChangeAspect="1"/>
          </p:cNvPicPr>
          <p:nvPr/>
        </p:nvPicPr>
        <p:blipFill>
          <a:blip r:embed="rId4"/>
          <a:stretch>
            <a:fillRect/>
          </a:stretch>
        </p:blipFill>
        <p:spPr>
          <a:xfrm>
            <a:off x="3465309" y="2875026"/>
            <a:ext cx="1582239" cy="3523118"/>
          </a:xfrm>
          <a:prstGeom prst="rect">
            <a:avLst/>
          </a:prstGeom>
        </p:spPr>
      </p:pic>
      <p:cxnSp>
        <p:nvCxnSpPr>
          <p:cNvPr id="13" name="Straight Arrow Connector 12"/>
          <p:cNvCxnSpPr>
            <a:endCxn id="9" idx="0"/>
          </p:cNvCxnSpPr>
          <p:nvPr/>
        </p:nvCxnSpPr>
        <p:spPr>
          <a:xfrm>
            <a:off x="2978590" y="2562131"/>
            <a:ext cx="1277839" cy="3128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1404922" y="2987644"/>
            <a:ext cx="1193423" cy="34403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Rectangle 15"/>
          <p:cNvSpPr/>
          <p:nvPr/>
        </p:nvSpPr>
        <p:spPr>
          <a:xfrm>
            <a:off x="5232901" y="4781441"/>
            <a:ext cx="2299581"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Legend  available in Map Content tab</a:t>
            </a:r>
            <a:endParaRPr lang="en-GB" dirty="0"/>
          </a:p>
        </p:txBody>
      </p:sp>
    </p:spTree>
    <p:extLst>
      <p:ext uri="{BB962C8B-B14F-4D97-AF65-F5344CB8AC3E}">
        <p14:creationId xmlns:p14="http://schemas.microsoft.com/office/powerpoint/2010/main" val="254011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Environment Roam</a:t>
            </a:r>
            <a:endParaRPr lang="en-GB" dirty="0">
              <a:solidFill>
                <a:schemeClr val="tx2"/>
              </a:solidFill>
            </a:endParaRPr>
          </a:p>
        </p:txBody>
      </p:sp>
      <p:sp>
        <p:nvSpPr>
          <p:cNvPr id="3" name="Content Placeholder 2"/>
          <p:cNvSpPr>
            <a:spLocks noGrp="1"/>
          </p:cNvSpPr>
          <p:nvPr>
            <p:ph idx="1"/>
          </p:nvPr>
        </p:nvSpPr>
        <p:spPr/>
        <p:txBody>
          <a:bodyPr/>
          <a:lstStyle/>
          <a:p>
            <a:r>
              <a:rPr lang="en-GB" dirty="0" smtClean="0"/>
              <a:t>By default shows the Land Cover 2007 map</a:t>
            </a:r>
          </a:p>
          <a:p>
            <a:r>
              <a:rPr lang="en-GB" dirty="0" smtClean="0"/>
              <a:t>Can zoom in/pan/search etc.</a:t>
            </a:r>
          </a:p>
          <a:p>
            <a:r>
              <a:rPr lang="en-GB" dirty="0" smtClean="0"/>
              <a:t>Change </a:t>
            </a:r>
            <a:r>
              <a:rPr lang="en-GB" dirty="0" err="1" smtClean="0"/>
              <a:t>Basemap</a:t>
            </a:r>
            <a:r>
              <a:rPr lang="en-GB" dirty="0" smtClean="0"/>
              <a:t> to show 2000, 1999 and Dudley Stamp 1930s</a:t>
            </a:r>
          </a:p>
          <a:p>
            <a:r>
              <a:rPr lang="en-GB" dirty="0" smtClean="0"/>
              <a:t>Use Opacity slide to fade background</a:t>
            </a:r>
          </a:p>
          <a:p>
            <a:r>
              <a:rPr lang="en-GB" dirty="0" smtClean="0"/>
              <a:t>Print map to PDF, JPG or PNG at user defined scale</a:t>
            </a:r>
          </a:p>
          <a:p>
            <a:r>
              <a:rPr lang="en-GB" dirty="0" smtClean="0"/>
              <a:t>Add Legend to printed map</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Tree>
    <p:extLst>
      <p:ext uri="{BB962C8B-B14F-4D97-AF65-F5344CB8AC3E}">
        <p14:creationId xmlns:p14="http://schemas.microsoft.com/office/powerpoint/2010/main" val="247352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Change data being viewed</a:t>
            </a:r>
            <a:endParaRPr lang="en-GB" dirty="0">
              <a:solidFill>
                <a:schemeClr val="tx2"/>
              </a:solidFill>
            </a:endParaRPr>
          </a:p>
        </p:txBody>
      </p:sp>
      <p:pic>
        <p:nvPicPr>
          <p:cNvPr id="6" name="Content Placeholder 5"/>
          <p:cNvPicPr>
            <a:picLocks noGrp="1" noChangeAspect="1"/>
          </p:cNvPicPr>
          <p:nvPr>
            <p:ph idx="1"/>
          </p:nvPr>
        </p:nvPicPr>
        <p:blipFill>
          <a:blip r:embed="rId2"/>
          <a:stretch>
            <a:fillRect/>
          </a:stretch>
        </p:blipFill>
        <p:spPr>
          <a:xfrm>
            <a:off x="1530668" y="1600200"/>
            <a:ext cx="6082663" cy="45259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02" y="6398144"/>
            <a:ext cx="3911097" cy="459856"/>
          </a:xfrm>
          <a:prstGeom prst="rect">
            <a:avLst/>
          </a:prstGeom>
        </p:spPr>
      </p:pic>
      <p:sp>
        <p:nvSpPr>
          <p:cNvPr id="3" name="Rounded Rectangular Callout 2"/>
          <p:cNvSpPr/>
          <p:nvPr/>
        </p:nvSpPr>
        <p:spPr>
          <a:xfrm>
            <a:off x="2788468" y="2000816"/>
            <a:ext cx="1919334" cy="1367073"/>
          </a:xfrm>
          <a:prstGeom prst="wedgeRoundRectCallout">
            <a:avLst>
              <a:gd name="adj1" fmla="val 92847"/>
              <a:gd name="adj2" fmla="val -2293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Use “</a:t>
            </a:r>
            <a:r>
              <a:rPr lang="en-GB" dirty="0" err="1" smtClean="0"/>
              <a:t>Basemaps</a:t>
            </a:r>
            <a:r>
              <a:rPr lang="en-GB" dirty="0" smtClean="0"/>
              <a:t>” to view a different product</a:t>
            </a:r>
            <a:endParaRPr lang="en-GB" dirty="0"/>
          </a:p>
        </p:txBody>
      </p:sp>
    </p:spTree>
    <p:extLst>
      <p:ext uri="{BB962C8B-B14F-4D97-AF65-F5344CB8AC3E}">
        <p14:creationId xmlns:p14="http://schemas.microsoft.com/office/powerpoint/2010/main" val="2647660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584</TotalTime>
  <Words>877</Words>
  <Application>Microsoft Office PowerPoint</Application>
  <PresentationFormat>On-screen Show (4:3)</PresentationFormat>
  <Paragraphs>154</Paragraphs>
  <Slides>27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Environment Digimap Webinar</vt:lpstr>
      <vt:lpstr>PowerPoint Presentation</vt:lpstr>
      <vt:lpstr>Poll</vt:lpstr>
      <vt:lpstr>Environment Digimap Service</vt:lpstr>
      <vt:lpstr>What data is available?</vt:lpstr>
      <vt:lpstr>Data Characteristics</vt:lpstr>
      <vt:lpstr>Environment Roam (demo)</vt:lpstr>
      <vt:lpstr>Environment Roam</vt:lpstr>
      <vt:lpstr>Change data being viewed</vt:lpstr>
      <vt:lpstr>e.g. to Dudley Stamp maps</vt:lpstr>
      <vt:lpstr>Print maps to PDF, PNG, JPG</vt:lpstr>
      <vt:lpstr>But if you want the data…</vt:lpstr>
      <vt:lpstr>Environment Download (demo)</vt:lpstr>
      <vt:lpstr>Select multiple products at the same time</vt:lpstr>
      <vt:lpstr>First email is confirmation of order</vt:lpstr>
      <vt:lpstr>Click on button in second email</vt:lpstr>
      <vt:lpstr>From Environment Download click the Download button</vt:lpstr>
      <vt:lpstr>Zip file will contain multiple folders</vt:lpstr>
      <vt:lpstr>Add the data to your GIS (demo)</vt:lpstr>
      <vt:lpstr>Raster data</vt:lpstr>
      <vt:lpstr>Poll</vt:lpstr>
      <vt:lpstr>Permitted Uses</vt:lpstr>
      <vt:lpstr>Publication</vt:lpstr>
      <vt:lpstr>Quick Questions</vt:lpstr>
      <vt:lpstr>Support</vt:lpstr>
      <vt:lpstr>Resources</vt:lpstr>
      <vt:lpstr>Final Poll</vt:lpstr>
    </vt:vector>
  </TitlesOfParts>
  <Company>EDINA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Blackwood</dc:creator>
  <cp:lastModifiedBy>EDINA</cp:lastModifiedBy>
  <cp:revision>39</cp:revision>
  <dcterms:created xsi:type="dcterms:W3CDTF">2015-11-17T14:18:27Z</dcterms:created>
  <dcterms:modified xsi:type="dcterms:W3CDTF">2015-12-09T12:52:27Z</dcterms:modified>
</cp:coreProperties>
</file>