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54" r:id="rId2"/>
    <p:sldId id="573" r:id="rId3"/>
    <p:sldId id="256" r:id="rId4"/>
    <p:sldId id="553" r:id="rId5"/>
    <p:sldId id="544" r:id="rId6"/>
    <p:sldId id="521" r:id="rId7"/>
    <p:sldId id="536" r:id="rId8"/>
    <p:sldId id="568" r:id="rId9"/>
    <p:sldId id="526" r:id="rId10"/>
    <p:sldId id="579" r:id="rId11"/>
    <p:sldId id="545" r:id="rId12"/>
    <p:sldId id="580" r:id="rId13"/>
    <p:sldId id="522" r:id="rId14"/>
    <p:sldId id="577" r:id="rId15"/>
    <p:sldId id="530" r:id="rId16"/>
    <p:sldId id="423" r:id="rId17"/>
    <p:sldId id="428" r:id="rId18"/>
    <p:sldId id="487" r:id="rId19"/>
    <p:sldId id="488" r:id="rId20"/>
    <p:sldId id="554" r:id="rId21"/>
    <p:sldId id="548" r:id="rId22"/>
    <p:sldId id="551" r:id="rId23"/>
    <p:sldId id="550" r:id="rId24"/>
    <p:sldId id="569" r:id="rId25"/>
    <p:sldId id="541" r:id="rId26"/>
    <p:sldId id="562" r:id="rId27"/>
    <p:sldId id="563" r:id="rId28"/>
    <p:sldId id="555" r:id="rId29"/>
  </p:sldIdLst>
  <p:sldSz cx="9144000" cy="6858000" type="screen4x3"/>
  <p:notesSz cx="6797675" cy="9926638"/>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A3B59D2-DD91-46B9-8B8C-767C44F69136}">
          <p14:sldIdLst>
            <p14:sldId id="354"/>
            <p14:sldId id="573"/>
            <p14:sldId id="256"/>
            <p14:sldId id="553"/>
            <p14:sldId id="544"/>
            <p14:sldId id="521"/>
            <p14:sldId id="536"/>
            <p14:sldId id="568"/>
            <p14:sldId id="526"/>
            <p14:sldId id="579"/>
            <p14:sldId id="545"/>
            <p14:sldId id="580"/>
            <p14:sldId id="522"/>
            <p14:sldId id="577"/>
            <p14:sldId id="530"/>
            <p14:sldId id="423"/>
            <p14:sldId id="428"/>
            <p14:sldId id="487"/>
            <p14:sldId id="488"/>
            <p14:sldId id="554"/>
            <p14:sldId id="548"/>
            <p14:sldId id="551"/>
            <p14:sldId id="550"/>
            <p14:sldId id="569"/>
            <p14:sldId id="541"/>
            <p14:sldId id="562"/>
            <p14:sldId id="563"/>
            <p14:sldId id="55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E6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62" autoAdjust="0"/>
    <p:restoredTop sz="86432" autoAdjust="0"/>
  </p:normalViewPr>
  <p:slideViewPr>
    <p:cSldViewPr>
      <p:cViewPr varScale="1">
        <p:scale>
          <a:sx n="131" d="100"/>
          <a:sy n="131" d="100"/>
        </p:scale>
        <p:origin x="1194" y="1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454"/>
    </p:cViewPr>
  </p:sorterViewPr>
  <p:notesViewPr>
    <p:cSldViewPr>
      <p:cViewPr varScale="1">
        <p:scale>
          <a:sx n="93" d="100"/>
          <a:sy n="93" d="100"/>
        </p:scale>
        <p:origin x="286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659" cy="496332"/>
          </a:xfrm>
          <a:prstGeom prst="rect">
            <a:avLst/>
          </a:prstGeom>
        </p:spPr>
        <p:txBody>
          <a:bodyPr vert="horz" lIns="91425" tIns="45712" rIns="91425" bIns="45712" rtlCol="0"/>
          <a:lstStyle>
            <a:lvl1pPr algn="l">
              <a:defRPr sz="1200"/>
            </a:lvl1pPr>
          </a:lstStyle>
          <a:p>
            <a:endParaRPr lang="en-GB" dirty="0"/>
          </a:p>
        </p:txBody>
      </p:sp>
      <p:sp>
        <p:nvSpPr>
          <p:cNvPr id="3" name="Date Placeholder 2"/>
          <p:cNvSpPr>
            <a:spLocks noGrp="1"/>
          </p:cNvSpPr>
          <p:nvPr>
            <p:ph type="dt" sz="quarter" idx="1"/>
          </p:nvPr>
        </p:nvSpPr>
        <p:spPr>
          <a:xfrm>
            <a:off x="3850443" y="2"/>
            <a:ext cx="2945659" cy="496332"/>
          </a:xfrm>
          <a:prstGeom prst="rect">
            <a:avLst/>
          </a:prstGeom>
        </p:spPr>
        <p:txBody>
          <a:bodyPr vert="horz" lIns="91425" tIns="45712" rIns="91425" bIns="45712" rtlCol="0"/>
          <a:lstStyle>
            <a:lvl1pPr algn="r">
              <a:defRPr sz="1200"/>
            </a:lvl1pPr>
          </a:lstStyle>
          <a:p>
            <a:endParaRPr lang="en-GB" dirty="0"/>
          </a:p>
        </p:txBody>
      </p:sp>
      <p:sp>
        <p:nvSpPr>
          <p:cNvPr id="4" name="Footer Placeholder 3"/>
          <p:cNvSpPr>
            <a:spLocks noGrp="1"/>
          </p:cNvSpPr>
          <p:nvPr>
            <p:ph type="ftr" sz="quarter" idx="2"/>
          </p:nvPr>
        </p:nvSpPr>
        <p:spPr>
          <a:xfrm>
            <a:off x="0" y="9428584"/>
            <a:ext cx="2945659" cy="496332"/>
          </a:xfrm>
          <a:prstGeom prst="rect">
            <a:avLst/>
          </a:prstGeom>
        </p:spPr>
        <p:txBody>
          <a:bodyPr vert="horz" lIns="91425" tIns="45712" rIns="91425" bIns="45712"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1425" tIns="45712" rIns="91425" bIns="45712" rtlCol="0" anchor="b"/>
          <a:lstStyle>
            <a:lvl1pPr algn="r">
              <a:defRPr sz="1200"/>
            </a:lvl1pPr>
          </a:lstStyle>
          <a:p>
            <a:fld id="{7C99B4DA-A087-43F2-919B-CEB300F69C20}" type="slidenum">
              <a:rPr lang="en-GB" smtClean="0"/>
              <a:t>‹#›</a:t>
            </a:fld>
            <a:endParaRPr lang="en-GB" dirty="0"/>
          </a:p>
        </p:txBody>
      </p:sp>
    </p:spTree>
    <p:extLst>
      <p:ext uri="{BB962C8B-B14F-4D97-AF65-F5344CB8AC3E}">
        <p14:creationId xmlns:p14="http://schemas.microsoft.com/office/powerpoint/2010/main" val="33213269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659" cy="496332"/>
          </a:xfrm>
          <a:prstGeom prst="rect">
            <a:avLst/>
          </a:prstGeom>
        </p:spPr>
        <p:txBody>
          <a:bodyPr vert="horz" lIns="91425" tIns="45712" rIns="91425" bIns="45712" rtlCol="0"/>
          <a:lstStyle>
            <a:lvl1pPr algn="l">
              <a:defRPr sz="1200"/>
            </a:lvl1pPr>
          </a:lstStyle>
          <a:p>
            <a:endParaRPr lang="en-GB" dirty="0"/>
          </a:p>
        </p:txBody>
      </p:sp>
      <p:sp>
        <p:nvSpPr>
          <p:cNvPr id="3" name="Date Placeholder 2"/>
          <p:cNvSpPr>
            <a:spLocks noGrp="1"/>
          </p:cNvSpPr>
          <p:nvPr>
            <p:ph type="dt" idx="1"/>
          </p:nvPr>
        </p:nvSpPr>
        <p:spPr>
          <a:xfrm>
            <a:off x="3850443" y="2"/>
            <a:ext cx="2945659" cy="496332"/>
          </a:xfrm>
          <a:prstGeom prst="rect">
            <a:avLst/>
          </a:prstGeom>
        </p:spPr>
        <p:txBody>
          <a:bodyPr vert="horz" lIns="91425" tIns="45712" rIns="91425" bIns="45712" rtlCol="0"/>
          <a:lstStyle>
            <a:lvl1pPr algn="r">
              <a:defRPr sz="1200"/>
            </a:lvl1pPr>
          </a:lstStyle>
          <a:p>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5" tIns="45712" rIns="91425" bIns="45712" rtlCol="0" anchor="ctr"/>
          <a:lstStyle/>
          <a:p>
            <a:endParaRPr lang="en-GB" dirty="0"/>
          </a:p>
        </p:txBody>
      </p:sp>
      <p:sp>
        <p:nvSpPr>
          <p:cNvPr id="5" name="Notes Placeholder 4"/>
          <p:cNvSpPr>
            <a:spLocks noGrp="1"/>
          </p:cNvSpPr>
          <p:nvPr>
            <p:ph type="body" sz="quarter" idx="3"/>
          </p:nvPr>
        </p:nvSpPr>
        <p:spPr>
          <a:xfrm>
            <a:off x="679768" y="4715156"/>
            <a:ext cx="5438140" cy="4466987"/>
          </a:xfrm>
          <a:prstGeom prst="rect">
            <a:avLst/>
          </a:prstGeom>
        </p:spPr>
        <p:txBody>
          <a:bodyPr vert="horz" lIns="91425" tIns="45712" rIns="91425" bIns="4571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6332"/>
          </a:xfrm>
          <a:prstGeom prst="rect">
            <a:avLst/>
          </a:prstGeom>
        </p:spPr>
        <p:txBody>
          <a:bodyPr vert="horz" lIns="91425" tIns="45712" rIns="91425" bIns="45712"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425" tIns="45712" rIns="91425" bIns="45712" rtlCol="0" anchor="b"/>
          <a:lstStyle>
            <a:lvl1pPr algn="r">
              <a:defRPr sz="1200"/>
            </a:lvl1pPr>
          </a:lstStyle>
          <a:p>
            <a:fld id="{CEEACF31-1CCF-4BF4-8819-599B29CF1DE9}" type="slidenum">
              <a:rPr lang="en-GB" smtClean="0"/>
              <a:t>‹#›</a:t>
            </a:fld>
            <a:endParaRPr lang="en-GB" dirty="0"/>
          </a:p>
        </p:txBody>
      </p:sp>
    </p:spTree>
    <p:extLst>
      <p:ext uri="{BB962C8B-B14F-4D97-AF65-F5344CB8AC3E}">
        <p14:creationId xmlns:p14="http://schemas.microsoft.com/office/powerpoint/2010/main" val="75062683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CEEACF31-1CCF-4BF4-8819-599B29CF1DE9}" type="slidenum">
              <a:rPr lang="en-GB" smtClean="0"/>
              <a:t>1</a:t>
            </a:fld>
            <a:endParaRPr lang="en-GB" dirty="0"/>
          </a:p>
        </p:txBody>
      </p:sp>
      <p:sp>
        <p:nvSpPr>
          <p:cNvPr id="5" name="Date Placeholder 4"/>
          <p:cNvSpPr>
            <a:spLocks noGrp="1"/>
          </p:cNvSpPr>
          <p:nvPr>
            <p:ph type="dt" idx="11"/>
          </p:nvPr>
        </p:nvSpPr>
        <p:spPr/>
        <p:txBody>
          <a:bodyPr/>
          <a:lstStyle/>
          <a:p>
            <a:endParaRPr lang="en-GB" dirty="0"/>
          </a:p>
        </p:txBody>
      </p:sp>
    </p:spTree>
    <p:extLst>
      <p:ext uri="{BB962C8B-B14F-4D97-AF65-F5344CB8AC3E}">
        <p14:creationId xmlns:p14="http://schemas.microsoft.com/office/powerpoint/2010/main" val="1277925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CEEACF31-1CCF-4BF4-8819-599B29CF1DE9}" type="slidenum">
              <a:rPr lang="en-GB" smtClean="0"/>
              <a:t>3</a:t>
            </a:fld>
            <a:endParaRPr lang="en-GB" dirty="0"/>
          </a:p>
        </p:txBody>
      </p:sp>
      <p:sp>
        <p:nvSpPr>
          <p:cNvPr id="5" name="Date Placeholder 4"/>
          <p:cNvSpPr>
            <a:spLocks noGrp="1"/>
          </p:cNvSpPr>
          <p:nvPr>
            <p:ph type="dt" idx="11"/>
          </p:nvPr>
        </p:nvSpPr>
        <p:spPr/>
        <p:txBody>
          <a:bodyPr/>
          <a:lstStyle/>
          <a:p>
            <a:endParaRPr lang="en-GB" dirty="0"/>
          </a:p>
        </p:txBody>
      </p:sp>
    </p:spTree>
    <p:extLst>
      <p:ext uri="{BB962C8B-B14F-4D97-AF65-F5344CB8AC3E}">
        <p14:creationId xmlns:p14="http://schemas.microsoft.com/office/powerpoint/2010/main" val="2273073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33215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021622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It’s straightforward to use Data Download</a:t>
            </a:r>
            <a:r>
              <a:rPr lang="en-GB" baseline="0" dirty="0" smtClean="0"/>
              <a:t> – ordering map data involves 3 steps:</a:t>
            </a:r>
          </a:p>
          <a:p>
            <a:endParaRPr lang="en-GB" baseline="0" dirty="0" smtClean="0"/>
          </a:p>
          <a:p>
            <a:pPr marL="228581" indent="-228581">
              <a:buAutoNum type="arabicPeriod"/>
            </a:pPr>
            <a:r>
              <a:rPr lang="en-GB" baseline="0" dirty="0" smtClean="0"/>
              <a:t>Select your area on the map – there are 4 methods for selection. The shaded orange area you see here is our selected area.</a:t>
            </a:r>
          </a:p>
          <a:p>
            <a:pPr marL="228581" indent="-228581">
              <a:buAutoNum type="arabicPeriod"/>
            </a:pPr>
            <a:r>
              <a:rPr lang="en-GB" baseline="0" dirty="0" smtClean="0"/>
              <a:t>Select the map data that you wish to download. You can open any category of map data by clicking on the name. Then it’s a matter of ticking the box next to any map data you wish to download. You can download as many as you like in an order, provided you do not exceed the allowances. There is an allowance for each map data product – in order that our servers can process orders as quickly as possible.</a:t>
            </a:r>
          </a:p>
          <a:p>
            <a:pPr marL="228581" indent="-228581">
              <a:buAutoNum type="arabicPeriod"/>
            </a:pPr>
            <a:r>
              <a:rPr lang="en-GB" baseline="0" dirty="0" smtClean="0"/>
              <a:t>Third step is to add to basket. Once you click the add to basket button, your basket pops up on screen. You can then select from different formats, date versions and map layers, where available. Options will different depending on map product.</a:t>
            </a:r>
            <a:endParaRPr lang="en-GB" dirty="0"/>
          </a:p>
        </p:txBody>
      </p:sp>
      <p:sp>
        <p:nvSpPr>
          <p:cNvPr id="4" name="Slide Number Placeholder 3"/>
          <p:cNvSpPr>
            <a:spLocks noGrp="1"/>
          </p:cNvSpPr>
          <p:nvPr>
            <p:ph type="sldNum" sz="quarter" idx="10"/>
          </p:nvPr>
        </p:nvSpPr>
        <p:spPr/>
        <p:txBody>
          <a:bodyPr/>
          <a:lstStyle/>
          <a:p>
            <a:fld id="{B3A44689-3CFC-4093-874D-C7E401C607E8}" type="slidenum">
              <a:rPr lang="en-GB" smtClean="0"/>
              <a:t>18</a:t>
            </a:fld>
            <a:endParaRPr lang="en-GB" dirty="0"/>
          </a:p>
        </p:txBody>
      </p:sp>
    </p:spTree>
    <p:extLst>
      <p:ext uri="{BB962C8B-B14F-4D97-AF65-F5344CB8AC3E}">
        <p14:creationId xmlns:p14="http://schemas.microsoft.com/office/powerpoint/2010/main" val="2248377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CEEACF31-1CCF-4BF4-8819-599B29CF1DE9}" type="slidenum">
              <a:rPr lang="en-GB" smtClean="0"/>
              <a:t>26</a:t>
            </a:fld>
            <a:endParaRPr lang="en-GB" dirty="0"/>
          </a:p>
        </p:txBody>
      </p:sp>
    </p:spTree>
    <p:extLst>
      <p:ext uri="{BB962C8B-B14F-4D97-AF65-F5344CB8AC3E}">
        <p14:creationId xmlns:p14="http://schemas.microsoft.com/office/powerpoint/2010/main" val="393958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53359E5-018B-41F9-B4E0-546974D5ECB9}" type="datetimeFigureOut">
              <a:rPr lang="en-GB" smtClean="0"/>
              <a:t>15/11/2017</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78E7AFE-0FFA-4FAD-B7E6-4ED52AEEC236}" type="slidenum">
              <a:rPr lang="en-GB" smtClean="0"/>
              <a:t>‹#›</a:t>
            </a:fld>
            <a:endParaRPr lang="en-GB" dirty="0"/>
          </a:p>
        </p:txBody>
      </p:sp>
    </p:spTree>
    <p:extLst>
      <p:ext uri="{BB962C8B-B14F-4D97-AF65-F5344CB8AC3E}">
        <p14:creationId xmlns:p14="http://schemas.microsoft.com/office/powerpoint/2010/main" val="390564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53359E5-018B-41F9-B4E0-546974D5ECB9}" type="datetimeFigureOut">
              <a:rPr lang="en-GB" smtClean="0"/>
              <a:t>15/11/2017</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78E7AFE-0FFA-4FAD-B7E6-4ED52AEEC236}" type="slidenum">
              <a:rPr lang="en-GB" smtClean="0"/>
              <a:t>‹#›</a:t>
            </a:fld>
            <a:endParaRPr lang="en-GB" dirty="0"/>
          </a:p>
        </p:txBody>
      </p:sp>
    </p:spTree>
    <p:extLst>
      <p:ext uri="{BB962C8B-B14F-4D97-AF65-F5344CB8AC3E}">
        <p14:creationId xmlns:p14="http://schemas.microsoft.com/office/powerpoint/2010/main" val="2706528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53359E5-018B-41F9-B4E0-546974D5ECB9}" type="datetimeFigureOut">
              <a:rPr lang="en-GB" smtClean="0"/>
              <a:t>15/11/2017</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78E7AFE-0FFA-4FAD-B7E6-4ED52AEEC236}" type="slidenum">
              <a:rPr lang="en-GB" smtClean="0"/>
              <a:t>‹#›</a:t>
            </a:fld>
            <a:endParaRPr lang="en-GB" dirty="0"/>
          </a:p>
        </p:txBody>
      </p:sp>
    </p:spTree>
    <p:extLst>
      <p:ext uri="{BB962C8B-B14F-4D97-AF65-F5344CB8AC3E}">
        <p14:creationId xmlns:p14="http://schemas.microsoft.com/office/powerpoint/2010/main" val="2284376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2696"/>
          </a:xfrm>
          <a:solidFill>
            <a:srgbClr val="2C3E62"/>
          </a:solidFill>
        </p:spPr>
        <p:txBody>
          <a:bodyPr/>
          <a:lstStyle>
            <a:lvl1pPr algn="l">
              <a:defRPr b="1">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908720"/>
            <a:ext cx="8229600" cy="521744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420706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53359E5-018B-41F9-B4E0-546974D5ECB9}" type="datetimeFigureOut">
              <a:rPr lang="en-GB" smtClean="0"/>
              <a:t>15/11/2017</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78E7AFE-0FFA-4FAD-B7E6-4ED52AEEC236}" type="slidenum">
              <a:rPr lang="en-GB" smtClean="0"/>
              <a:t>‹#›</a:t>
            </a:fld>
            <a:endParaRPr lang="en-GB" dirty="0"/>
          </a:p>
        </p:txBody>
      </p:sp>
    </p:spTree>
    <p:extLst>
      <p:ext uri="{BB962C8B-B14F-4D97-AF65-F5344CB8AC3E}">
        <p14:creationId xmlns:p14="http://schemas.microsoft.com/office/powerpoint/2010/main" val="2045201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53359E5-018B-41F9-B4E0-546974D5ECB9}" type="datetimeFigureOut">
              <a:rPr lang="en-GB" smtClean="0"/>
              <a:t>15/11/2017</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78E7AFE-0FFA-4FAD-B7E6-4ED52AEEC236}" type="slidenum">
              <a:rPr lang="en-GB" smtClean="0"/>
              <a:t>‹#›</a:t>
            </a:fld>
            <a:endParaRPr lang="en-GB" dirty="0"/>
          </a:p>
        </p:txBody>
      </p:sp>
    </p:spTree>
    <p:extLst>
      <p:ext uri="{BB962C8B-B14F-4D97-AF65-F5344CB8AC3E}">
        <p14:creationId xmlns:p14="http://schemas.microsoft.com/office/powerpoint/2010/main" val="1474796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53359E5-018B-41F9-B4E0-546974D5ECB9}" type="datetimeFigureOut">
              <a:rPr lang="en-GB" smtClean="0"/>
              <a:t>15/11/2017</a:t>
            </a:fld>
            <a:endParaRPr lang="en-GB"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78E7AFE-0FFA-4FAD-B7E6-4ED52AEEC236}" type="slidenum">
              <a:rPr lang="en-GB" smtClean="0"/>
              <a:t>‹#›</a:t>
            </a:fld>
            <a:endParaRPr lang="en-GB" dirty="0"/>
          </a:p>
        </p:txBody>
      </p:sp>
    </p:spTree>
    <p:extLst>
      <p:ext uri="{BB962C8B-B14F-4D97-AF65-F5344CB8AC3E}">
        <p14:creationId xmlns:p14="http://schemas.microsoft.com/office/powerpoint/2010/main" val="4230612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53359E5-018B-41F9-B4E0-546974D5ECB9}" type="datetimeFigureOut">
              <a:rPr lang="en-GB" smtClean="0"/>
              <a:t>15/11/2017</a:t>
            </a:fld>
            <a:endParaRPr lang="en-GB"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78E7AFE-0FFA-4FAD-B7E6-4ED52AEEC236}" type="slidenum">
              <a:rPr lang="en-GB" smtClean="0"/>
              <a:t>‹#›</a:t>
            </a:fld>
            <a:endParaRPr lang="en-GB" dirty="0"/>
          </a:p>
        </p:txBody>
      </p:sp>
    </p:spTree>
    <p:extLst>
      <p:ext uri="{BB962C8B-B14F-4D97-AF65-F5344CB8AC3E}">
        <p14:creationId xmlns:p14="http://schemas.microsoft.com/office/powerpoint/2010/main" val="360672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53359E5-018B-41F9-B4E0-546974D5ECB9}" type="datetimeFigureOut">
              <a:rPr lang="en-GB" smtClean="0"/>
              <a:t>15/11/2017</a:t>
            </a:fld>
            <a:endParaRPr lang="en-GB"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78E7AFE-0FFA-4FAD-B7E6-4ED52AEEC236}" type="slidenum">
              <a:rPr lang="en-GB" smtClean="0"/>
              <a:t>‹#›</a:t>
            </a:fld>
            <a:endParaRPr lang="en-GB" dirty="0"/>
          </a:p>
        </p:txBody>
      </p:sp>
    </p:spTree>
    <p:extLst>
      <p:ext uri="{BB962C8B-B14F-4D97-AF65-F5344CB8AC3E}">
        <p14:creationId xmlns:p14="http://schemas.microsoft.com/office/powerpoint/2010/main" val="246744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53359E5-018B-41F9-B4E0-546974D5ECB9}" type="datetimeFigureOut">
              <a:rPr lang="en-GB" smtClean="0"/>
              <a:t>15/11/2017</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78E7AFE-0FFA-4FAD-B7E6-4ED52AEEC236}" type="slidenum">
              <a:rPr lang="en-GB" smtClean="0"/>
              <a:t>‹#›</a:t>
            </a:fld>
            <a:endParaRPr lang="en-GB" dirty="0"/>
          </a:p>
        </p:txBody>
      </p:sp>
    </p:spTree>
    <p:extLst>
      <p:ext uri="{BB962C8B-B14F-4D97-AF65-F5344CB8AC3E}">
        <p14:creationId xmlns:p14="http://schemas.microsoft.com/office/powerpoint/2010/main" val="1541941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53359E5-018B-41F9-B4E0-546974D5ECB9}" type="datetimeFigureOut">
              <a:rPr lang="en-GB" smtClean="0"/>
              <a:t>15/11/2017</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78E7AFE-0FFA-4FAD-B7E6-4ED52AEEC236}" type="slidenum">
              <a:rPr lang="en-GB" smtClean="0"/>
              <a:t>‹#›</a:t>
            </a:fld>
            <a:endParaRPr lang="en-GB" dirty="0"/>
          </a:p>
        </p:txBody>
      </p:sp>
    </p:spTree>
    <p:extLst>
      <p:ext uri="{BB962C8B-B14F-4D97-AF65-F5344CB8AC3E}">
        <p14:creationId xmlns:p14="http://schemas.microsoft.com/office/powerpoint/2010/main" val="1745548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4098" name="Picture 2" descr="Z:\User Support\Training\Geo\Images\digimap.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08304" y="6309320"/>
            <a:ext cx="1657350" cy="37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5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hyperlink" Target="http://bit.ly/OS_Format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bit.ly/OS_Format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bit.ly/OSUpdates"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edina@ed.ac.uk"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digimap.edina.ac.uk/webhelp/resources/index.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bit.ly/OS_Format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bit.ly/BuildingHeightsCoverag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lgn="ctr">
              <a:buNone/>
            </a:pPr>
            <a:r>
              <a:rPr lang="en-GB" sz="3600" b="1" dirty="0" smtClean="0"/>
              <a:t>Learn about… Using CAD with Digimap data</a:t>
            </a:r>
            <a:endParaRPr lang="en-GB" sz="3600" dirty="0" smtClean="0"/>
          </a:p>
          <a:p>
            <a:pPr marL="0" indent="0" algn="ctr">
              <a:buNone/>
            </a:pPr>
            <a:endParaRPr lang="en-GB" dirty="0" smtClean="0"/>
          </a:p>
          <a:p>
            <a:pPr marL="0" indent="0" algn="ctr">
              <a:buNone/>
            </a:pPr>
            <a:endParaRPr lang="en-GB" dirty="0" smtClean="0"/>
          </a:p>
          <a:p>
            <a:pPr marL="0" indent="0" algn="ctr">
              <a:buNone/>
            </a:pPr>
            <a:endParaRPr lang="en-GB" dirty="0" smtClean="0"/>
          </a:p>
          <a:p>
            <a:pPr marL="0" indent="0" algn="ctr">
              <a:buNone/>
            </a:pPr>
            <a:endParaRPr lang="en-GB" dirty="0"/>
          </a:p>
          <a:p>
            <a:pPr marL="0" indent="0" algn="ctr">
              <a:buNone/>
            </a:pPr>
            <a:endParaRPr lang="en-GB" dirty="0"/>
          </a:p>
          <a:p>
            <a:pPr marL="0" indent="0" algn="ctr">
              <a:buNone/>
            </a:pPr>
            <a:endParaRPr lang="en-GB" dirty="0" smtClean="0"/>
          </a:p>
          <a:p>
            <a:pPr marL="0" indent="0" algn="ctr">
              <a:buNone/>
            </a:pPr>
            <a:r>
              <a:rPr lang="en-GB" dirty="0" smtClean="0"/>
              <a:t>Ian Holmes and Guy McGarva</a:t>
            </a:r>
          </a:p>
          <a:p>
            <a:pPr marL="0" indent="0" algn="ctr">
              <a:buNone/>
            </a:pPr>
            <a:r>
              <a:rPr lang="en-GB" dirty="0" smtClean="0"/>
              <a:t>EDINA </a:t>
            </a:r>
            <a:r>
              <a:rPr lang="en-GB" dirty="0" err="1" smtClean="0"/>
              <a:t>Geoservices</a:t>
            </a:r>
            <a:r>
              <a:rPr lang="en-GB" dirty="0" smtClean="0"/>
              <a:t> Support</a:t>
            </a:r>
          </a:p>
          <a:p>
            <a:pPr marL="0" indent="0" algn="ctr">
              <a:buNone/>
            </a:pPr>
            <a:r>
              <a:rPr lang="en-GB" dirty="0" smtClean="0"/>
              <a:t>15 November </a:t>
            </a:r>
            <a:r>
              <a:rPr lang="en-GB" dirty="0"/>
              <a:t>2017</a:t>
            </a:r>
          </a:p>
          <a:p>
            <a:pPr marL="0" indent="0" algn="ctr">
              <a:buNone/>
            </a:pPr>
            <a:endParaRPr lang="en-GB" dirty="0" smtClean="0"/>
          </a:p>
          <a:p>
            <a:pPr marL="0" indent="0" algn="ctr">
              <a:buNone/>
            </a:pPr>
            <a:endParaRPr lang="en-GB" dirty="0" smtClean="0"/>
          </a:p>
          <a:p>
            <a:pPr marL="0" indent="0" algn="ctr">
              <a:buNone/>
            </a:pPr>
            <a:endParaRPr lang="en-GB" dirty="0" smtClean="0"/>
          </a:p>
          <a:p>
            <a:pPr marL="0" indent="0" algn="ctr">
              <a:buNone/>
            </a:pPr>
            <a:endParaRPr lang="en-GB" dirty="0" smtClean="0"/>
          </a:p>
          <a:p>
            <a:pPr marL="0" indent="0" algn="ctr">
              <a:buNone/>
            </a:pPr>
            <a:endParaRPr lang="en-GB"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476" y="1916832"/>
            <a:ext cx="1497595" cy="19800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9842" r="4972"/>
          <a:stretch/>
        </p:blipFill>
        <p:spPr>
          <a:xfrm>
            <a:off x="4640507" y="1916833"/>
            <a:ext cx="1515670" cy="1980000"/>
          </a:xfrm>
          <a:prstGeom prst="rect">
            <a:avLst/>
          </a:prstGeom>
        </p:spPr>
      </p:pic>
    </p:spTree>
    <p:extLst>
      <p:ext uri="{BB962C8B-B14F-4D97-AF65-F5344CB8AC3E}">
        <p14:creationId xmlns:p14="http://schemas.microsoft.com/office/powerpoint/2010/main" val="2113843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data is available in CAD format?</a:t>
            </a:r>
            <a:endParaRPr lang="en-GB" dirty="0"/>
          </a:p>
        </p:txBody>
      </p:sp>
      <p:sp>
        <p:nvSpPr>
          <p:cNvPr id="3" name="Content Placeholder 2"/>
          <p:cNvSpPr>
            <a:spLocks noGrp="1"/>
          </p:cNvSpPr>
          <p:nvPr>
            <p:ph idx="1"/>
          </p:nvPr>
        </p:nvSpPr>
        <p:spPr>
          <a:xfrm>
            <a:off x="421196" y="5013176"/>
            <a:ext cx="8229600" cy="648072"/>
          </a:xfrm>
        </p:spPr>
        <p:txBody>
          <a:bodyPr>
            <a:normAutofit lnSpcReduction="10000"/>
          </a:bodyPr>
          <a:lstStyle/>
          <a:p>
            <a:pPr marL="57150" indent="0" algn="ctr">
              <a:buNone/>
            </a:pPr>
            <a:r>
              <a:rPr lang="en-GB" sz="3800" u="sng" dirty="0" smtClean="0">
                <a:hlinkClick r:id="rId2"/>
              </a:rPr>
              <a:t>http</a:t>
            </a:r>
            <a:r>
              <a:rPr lang="en-GB" sz="3800" u="sng" dirty="0">
                <a:hlinkClick r:id="rId2"/>
              </a:rPr>
              <a:t>://</a:t>
            </a:r>
            <a:r>
              <a:rPr lang="en-GB" sz="3800" u="sng" dirty="0" smtClean="0">
                <a:hlinkClick r:id="rId2"/>
              </a:rPr>
              <a:t>bit.ly/OS_Formats</a:t>
            </a:r>
            <a:endParaRPr lang="en-GB" sz="3800" b="1" dirty="0"/>
          </a:p>
        </p:txBody>
      </p:sp>
      <p:graphicFrame>
        <p:nvGraphicFramePr>
          <p:cNvPr id="4" name="Table 3"/>
          <p:cNvGraphicFramePr>
            <a:graphicFrameLocks noGrp="1"/>
          </p:cNvGraphicFramePr>
          <p:nvPr>
            <p:extLst>
              <p:ext uri="{D42A27DB-BD31-4B8C-83A1-F6EECF244321}">
                <p14:modId xmlns:p14="http://schemas.microsoft.com/office/powerpoint/2010/main" val="23587417"/>
              </p:ext>
            </p:extLst>
          </p:nvPr>
        </p:nvGraphicFramePr>
        <p:xfrm>
          <a:off x="467544" y="1092696"/>
          <a:ext cx="8136904" cy="3200400"/>
        </p:xfrm>
        <a:graphic>
          <a:graphicData uri="http://schemas.openxmlformats.org/drawingml/2006/table">
            <a:tbl>
              <a:tblPr firstRow="1" bandRow="1">
                <a:tableStyleId>{5C22544A-7EE6-4342-B048-85BDC9FD1C3A}</a:tableStyleId>
              </a:tblPr>
              <a:tblGrid>
                <a:gridCol w="5717824">
                  <a:extLst>
                    <a:ext uri="{9D8B030D-6E8A-4147-A177-3AD203B41FA5}">
                      <a16:colId xmlns:a16="http://schemas.microsoft.com/office/drawing/2014/main" val="20000"/>
                    </a:ext>
                  </a:extLst>
                </a:gridCol>
                <a:gridCol w="2419080">
                  <a:extLst>
                    <a:ext uri="{9D8B030D-6E8A-4147-A177-3AD203B41FA5}">
                      <a16:colId xmlns:a16="http://schemas.microsoft.com/office/drawing/2014/main" val="20001"/>
                    </a:ext>
                  </a:extLst>
                </a:gridCol>
              </a:tblGrid>
              <a:tr h="370840">
                <a:tc>
                  <a:txBody>
                    <a:bodyPr/>
                    <a:lstStyle/>
                    <a:p>
                      <a:r>
                        <a:rPr lang="en-GB" sz="2400" dirty="0" smtClean="0"/>
                        <a:t>Height (terrain) datasets</a:t>
                      </a:r>
                      <a:endParaRPr lang="en-GB" sz="2400" dirty="0"/>
                    </a:p>
                  </a:txBody>
                  <a:tcPr/>
                </a:tc>
                <a:tc>
                  <a:txBody>
                    <a:bodyPr/>
                    <a:lstStyle/>
                    <a:p>
                      <a:r>
                        <a:rPr lang="en-GB" sz="2400" dirty="0" smtClean="0"/>
                        <a:t>CAD formats</a:t>
                      </a:r>
                      <a:endParaRPr lang="en-GB" sz="2400" dirty="0"/>
                    </a:p>
                  </a:txBody>
                  <a:tcPr/>
                </a:tc>
                <a:extLst>
                  <a:ext uri="{0D108BD9-81ED-4DB2-BD59-A6C34878D82A}">
                    <a16:rowId xmlns:a16="http://schemas.microsoft.com/office/drawing/2014/main" val="10000"/>
                  </a:ext>
                </a:extLst>
              </a:tr>
              <a:tr h="370840">
                <a:tc>
                  <a:txBody>
                    <a:bodyPr/>
                    <a:lstStyle/>
                    <a:p>
                      <a:r>
                        <a:rPr lang="en-GB" sz="2400" dirty="0" smtClean="0"/>
                        <a:t>Terrain 5 DTM</a:t>
                      </a:r>
                      <a:endParaRPr lang="en-GB" sz="2400" dirty="0"/>
                    </a:p>
                  </a:txBody>
                  <a:tcPr/>
                </a:tc>
                <a:tc>
                  <a:txBody>
                    <a:bodyPr/>
                    <a:lstStyle/>
                    <a:p>
                      <a:r>
                        <a:rPr lang="en-GB" sz="2400" dirty="0" smtClean="0"/>
                        <a:t>ASC and XYZ</a:t>
                      </a:r>
                      <a:endParaRPr lang="en-GB" sz="2400" dirty="0"/>
                    </a:p>
                  </a:txBody>
                  <a:tcPr/>
                </a:tc>
                <a:extLst>
                  <a:ext uri="{0D108BD9-81ED-4DB2-BD59-A6C34878D82A}">
                    <a16:rowId xmlns:a16="http://schemas.microsoft.com/office/drawing/2014/main" val="10001"/>
                  </a:ext>
                </a:extLst>
              </a:tr>
              <a:tr h="370840">
                <a:tc>
                  <a:txBody>
                    <a:bodyPr/>
                    <a:lstStyle/>
                    <a:p>
                      <a:r>
                        <a:rPr lang="en-GB" sz="2400" dirty="0" smtClean="0"/>
                        <a:t>Terrain 5 Contours</a:t>
                      </a:r>
                      <a:endParaRPr lang="en-GB" sz="2400" dirty="0"/>
                    </a:p>
                  </a:txBody>
                  <a:tcPr/>
                </a:tc>
                <a:tc>
                  <a:txBody>
                    <a:bodyPr/>
                    <a:lstStyle/>
                    <a:p>
                      <a:r>
                        <a:rPr lang="en-GB" sz="2400" dirty="0" smtClean="0"/>
                        <a:t>DWG</a:t>
                      </a:r>
                      <a:endParaRPr lang="en-GB" sz="2400" dirty="0"/>
                    </a:p>
                  </a:txBody>
                  <a:tcPr/>
                </a:tc>
                <a:extLst>
                  <a:ext uri="{0D108BD9-81ED-4DB2-BD59-A6C34878D82A}">
                    <a16:rowId xmlns:a16="http://schemas.microsoft.com/office/drawing/2014/main" val="10002"/>
                  </a:ext>
                </a:extLst>
              </a:tr>
              <a:tr h="370840">
                <a:tc>
                  <a:txBody>
                    <a:bodyPr/>
                    <a:lstStyle/>
                    <a:p>
                      <a:r>
                        <a:rPr lang="en-GB" sz="2400" dirty="0" smtClean="0"/>
                        <a:t>Terrain 50 DTM</a:t>
                      </a:r>
                    </a:p>
                  </a:txBody>
                  <a:tcPr/>
                </a:tc>
                <a:tc>
                  <a:txBody>
                    <a:bodyPr/>
                    <a:lstStyle/>
                    <a:p>
                      <a:r>
                        <a:rPr lang="en-GB" sz="2400" dirty="0" smtClean="0"/>
                        <a:t>ASC</a:t>
                      </a:r>
                      <a:endParaRPr lang="en-GB" sz="2400" dirty="0"/>
                    </a:p>
                  </a:txBody>
                  <a:tcPr/>
                </a:tc>
                <a:extLst>
                  <a:ext uri="{0D108BD9-81ED-4DB2-BD59-A6C34878D82A}">
                    <a16:rowId xmlns:a16="http://schemas.microsoft.com/office/drawing/2014/main" val="10003"/>
                  </a:ext>
                </a:extLst>
              </a:tr>
              <a:tr h="370840">
                <a:tc>
                  <a:txBody>
                    <a:bodyPr/>
                    <a:lstStyle/>
                    <a:p>
                      <a:r>
                        <a:rPr lang="en-GB" sz="2400" dirty="0" smtClean="0">
                          <a:solidFill>
                            <a:schemeClr val="bg1">
                              <a:lumMod val="65000"/>
                            </a:schemeClr>
                          </a:solidFill>
                        </a:rPr>
                        <a:t>Terrain</a:t>
                      </a:r>
                      <a:r>
                        <a:rPr lang="en-GB" sz="2400" baseline="0" dirty="0" smtClean="0">
                          <a:solidFill>
                            <a:schemeClr val="bg1">
                              <a:lumMod val="65000"/>
                            </a:schemeClr>
                          </a:solidFill>
                        </a:rPr>
                        <a:t> 50 Contours</a:t>
                      </a:r>
                      <a:endParaRPr lang="en-GB" sz="2400" dirty="0">
                        <a:solidFill>
                          <a:schemeClr val="bg1">
                            <a:lumMod val="65000"/>
                          </a:schemeClr>
                        </a:solidFill>
                      </a:endParaRPr>
                    </a:p>
                  </a:txBody>
                  <a:tcPr/>
                </a:tc>
                <a:tc>
                  <a:txBody>
                    <a:bodyPr/>
                    <a:lstStyle/>
                    <a:p>
                      <a:r>
                        <a:rPr lang="en-GB" sz="2400" dirty="0" smtClean="0">
                          <a:solidFill>
                            <a:schemeClr val="bg1">
                              <a:lumMod val="65000"/>
                            </a:schemeClr>
                          </a:solidFill>
                        </a:rPr>
                        <a:t>SHP or GML</a:t>
                      </a:r>
                      <a:endParaRPr lang="en-GB" sz="2400" dirty="0">
                        <a:solidFill>
                          <a:schemeClr val="bg1">
                            <a:lumMod val="65000"/>
                          </a:schemeClr>
                        </a:solidFill>
                      </a:endParaRPr>
                    </a:p>
                  </a:txBody>
                  <a:tcPr/>
                </a:tc>
                <a:extLst>
                  <a:ext uri="{0D108BD9-81ED-4DB2-BD59-A6C34878D82A}">
                    <a16:rowId xmlns:a16="http://schemas.microsoft.com/office/drawing/2014/main" val="10004"/>
                  </a:ext>
                </a:extLst>
              </a:tr>
              <a:tr h="370840">
                <a:tc>
                  <a:txBody>
                    <a:bodyPr/>
                    <a:lstStyle/>
                    <a:p>
                      <a:r>
                        <a:rPr lang="en-GB" sz="2400" i="1" dirty="0" smtClean="0"/>
                        <a:t>*Land-Form PROFILE DTM and contours </a:t>
                      </a:r>
                      <a:endParaRPr lang="en-GB" sz="2400" dirty="0"/>
                    </a:p>
                  </a:txBody>
                  <a:tcPr/>
                </a:tc>
                <a:tc>
                  <a:txBody>
                    <a:bodyPr/>
                    <a:lstStyle/>
                    <a:p>
                      <a:r>
                        <a:rPr lang="en-GB" sz="2400" dirty="0" smtClean="0"/>
                        <a:t>DXF</a:t>
                      </a:r>
                      <a:endParaRPr lang="en-GB" sz="2400" dirty="0"/>
                    </a:p>
                  </a:txBody>
                  <a:tcPr/>
                </a:tc>
                <a:extLst>
                  <a:ext uri="{0D108BD9-81ED-4DB2-BD59-A6C34878D82A}">
                    <a16:rowId xmlns:a16="http://schemas.microsoft.com/office/drawing/2014/main" val="10005"/>
                  </a:ext>
                </a:extLst>
              </a:tr>
              <a:tr h="370840">
                <a:tc>
                  <a:txBody>
                    <a:bodyPr/>
                    <a:lstStyle/>
                    <a:p>
                      <a:r>
                        <a:rPr lang="en-GB" sz="2400" i="1" dirty="0" smtClean="0"/>
                        <a:t>*Land-Form PANORAMA DTM and contours </a:t>
                      </a:r>
                      <a:endParaRPr lang="en-GB" sz="2400" dirty="0"/>
                    </a:p>
                  </a:txBody>
                  <a:tcPr/>
                </a:tc>
                <a:tc>
                  <a:txBody>
                    <a:bodyPr/>
                    <a:lstStyle/>
                    <a:p>
                      <a:r>
                        <a:rPr lang="en-GB" sz="2400" dirty="0" smtClean="0"/>
                        <a:t>DXF</a:t>
                      </a:r>
                      <a:endParaRPr lang="en-GB" sz="2400" dirty="0"/>
                    </a:p>
                  </a:txBody>
                  <a:tcPr/>
                </a:tc>
                <a:extLst>
                  <a:ext uri="{0D108BD9-81ED-4DB2-BD59-A6C34878D82A}">
                    <a16:rowId xmlns:a16="http://schemas.microsoft.com/office/drawing/2014/main" val="10006"/>
                  </a:ext>
                </a:extLst>
              </a:tr>
            </a:tbl>
          </a:graphicData>
        </a:graphic>
      </p:graphicFrame>
      <p:sp>
        <p:nvSpPr>
          <p:cNvPr id="5" name="Content Placeholder 2"/>
          <p:cNvSpPr txBox="1">
            <a:spLocks/>
          </p:cNvSpPr>
          <p:nvPr/>
        </p:nvSpPr>
        <p:spPr>
          <a:xfrm>
            <a:off x="539552" y="4293096"/>
            <a:ext cx="8229600"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smtClean="0"/>
              <a:t>* Land-Form PROFILE and PANORAMA have </a:t>
            </a:r>
            <a:r>
              <a:rPr lang="en-GB" sz="1400" dirty="0"/>
              <a:t>been withdrawn by Ordnance Survey and </a:t>
            </a:r>
            <a:r>
              <a:rPr lang="en-GB" sz="1400" dirty="0" smtClean="0"/>
              <a:t>are no </a:t>
            </a:r>
            <a:r>
              <a:rPr lang="en-GB" sz="1400" dirty="0"/>
              <a:t>longer updated.</a:t>
            </a:r>
          </a:p>
        </p:txBody>
      </p:sp>
    </p:spTree>
    <p:extLst>
      <p:ext uri="{BB962C8B-B14F-4D97-AF65-F5344CB8AC3E}">
        <p14:creationId xmlns:p14="http://schemas.microsoft.com/office/powerpoint/2010/main" val="8406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Height Data</a:t>
            </a:r>
            <a:endParaRPr lang="en-GB" dirty="0"/>
          </a:p>
        </p:txBody>
      </p:sp>
      <p:sp>
        <p:nvSpPr>
          <p:cNvPr id="3" name="Content Placeholder 2"/>
          <p:cNvSpPr>
            <a:spLocks noGrp="1"/>
          </p:cNvSpPr>
          <p:nvPr>
            <p:ph idx="1"/>
          </p:nvPr>
        </p:nvSpPr>
        <p:spPr>
          <a:xfrm>
            <a:off x="5292080" y="1268760"/>
            <a:ext cx="3394720" cy="4857403"/>
          </a:xfrm>
        </p:spPr>
        <p:txBody>
          <a:bodyPr>
            <a:normAutofit lnSpcReduction="10000"/>
          </a:bodyPr>
          <a:lstStyle/>
          <a:p>
            <a:pPr marL="0" indent="0">
              <a:buNone/>
            </a:pPr>
            <a:r>
              <a:rPr lang="en-GB" sz="2400" dirty="0" smtClean="0"/>
              <a:t>Various Raster (DTM) and Vector (contour) datasets available:</a:t>
            </a:r>
          </a:p>
          <a:p>
            <a:r>
              <a:rPr lang="en-GB" sz="2000" b="1" dirty="0" smtClean="0"/>
              <a:t>Terrain 5</a:t>
            </a:r>
          </a:p>
          <a:p>
            <a:pPr lvl="1"/>
            <a:r>
              <a:rPr lang="en-GB" sz="1600" b="1" dirty="0" smtClean="0"/>
              <a:t>Contours </a:t>
            </a:r>
            <a:r>
              <a:rPr lang="en-GB" sz="1600" dirty="0" smtClean="0"/>
              <a:t>at 5 metre interval</a:t>
            </a:r>
          </a:p>
          <a:p>
            <a:pPr lvl="1"/>
            <a:r>
              <a:rPr lang="en-GB" sz="1600" b="1" dirty="0" smtClean="0"/>
              <a:t>DTM </a:t>
            </a:r>
            <a:r>
              <a:rPr lang="en-GB" sz="1600" dirty="0" smtClean="0"/>
              <a:t>with 5m cell size</a:t>
            </a:r>
            <a:endParaRPr lang="en-GB" sz="1600" dirty="0"/>
          </a:p>
          <a:p>
            <a:r>
              <a:rPr lang="en-GB" sz="2000" b="1" dirty="0" smtClean="0"/>
              <a:t>Terrain 50</a:t>
            </a:r>
          </a:p>
          <a:p>
            <a:pPr lvl="1"/>
            <a:r>
              <a:rPr lang="en-GB" sz="1600" b="1" i="1" dirty="0" smtClean="0"/>
              <a:t>Contours </a:t>
            </a:r>
            <a:r>
              <a:rPr lang="en-GB" sz="1600" i="1" dirty="0" smtClean="0"/>
              <a:t>at 50m </a:t>
            </a:r>
            <a:r>
              <a:rPr lang="en-GB" sz="1600" i="1" dirty="0"/>
              <a:t>interval [not available in native CAD </a:t>
            </a:r>
            <a:r>
              <a:rPr lang="en-GB" sz="1600" i="1" dirty="0" smtClean="0"/>
              <a:t>format]</a:t>
            </a:r>
          </a:p>
          <a:p>
            <a:pPr lvl="1"/>
            <a:r>
              <a:rPr lang="en-GB" sz="1600" b="1" dirty="0" smtClean="0"/>
              <a:t>DTM </a:t>
            </a:r>
            <a:r>
              <a:rPr lang="en-GB" sz="1600" dirty="0" smtClean="0"/>
              <a:t>with 50m cell size</a:t>
            </a:r>
          </a:p>
          <a:p>
            <a:r>
              <a:rPr lang="en-GB" sz="2000" b="1" dirty="0" smtClean="0"/>
              <a:t>Land-Form PROFILE </a:t>
            </a:r>
            <a:r>
              <a:rPr lang="en-GB" sz="2000" dirty="0" smtClean="0"/>
              <a:t>[DXF] – </a:t>
            </a:r>
            <a:r>
              <a:rPr lang="en-GB" sz="2000" i="1" dirty="0" smtClean="0"/>
              <a:t>withdrawn by OS</a:t>
            </a:r>
          </a:p>
          <a:p>
            <a:r>
              <a:rPr lang="en-GB" sz="2000" b="1" dirty="0" smtClean="0"/>
              <a:t>Land-Form </a:t>
            </a:r>
            <a:r>
              <a:rPr lang="en-GB" sz="2000" b="1" dirty="0"/>
              <a:t>PANORAMA </a:t>
            </a:r>
            <a:r>
              <a:rPr lang="en-GB" sz="2000" dirty="0" smtClean="0"/>
              <a:t>[</a:t>
            </a:r>
            <a:r>
              <a:rPr lang="en-GB" sz="2000" dirty="0"/>
              <a:t>DXF</a:t>
            </a:r>
            <a:r>
              <a:rPr lang="en-GB" sz="2000" dirty="0" smtClean="0"/>
              <a:t>]</a:t>
            </a:r>
            <a:r>
              <a:rPr lang="en-GB" sz="2000" dirty="0"/>
              <a:t> – </a:t>
            </a:r>
            <a:r>
              <a:rPr lang="en-GB" sz="2000" i="1" dirty="0"/>
              <a:t>withdrawn by </a:t>
            </a:r>
            <a:r>
              <a:rPr lang="en-GB" sz="2000" i="1" dirty="0" smtClean="0"/>
              <a:t>OS</a:t>
            </a:r>
            <a:endParaRPr lang="en-GB"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048" y="1124744"/>
            <a:ext cx="4680000" cy="248352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048" y="3861048"/>
            <a:ext cx="4680000" cy="2542378"/>
          </a:xfrm>
          <a:prstGeom prst="rect">
            <a:avLst/>
          </a:prstGeom>
        </p:spPr>
      </p:pic>
      <p:sp>
        <p:nvSpPr>
          <p:cNvPr id="6" name="TextBox 5"/>
          <p:cNvSpPr txBox="1"/>
          <p:nvPr/>
        </p:nvSpPr>
        <p:spPr>
          <a:xfrm>
            <a:off x="1007864" y="3933056"/>
            <a:ext cx="3312368" cy="369332"/>
          </a:xfrm>
          <a:prstGeom prst="rect">
            <a:avLst/>
          </a:prstGeom>
          <a:solidFill>
            <a:schemeClr val="bg1">
              <a:alpha val="75000"/>
            </a:schemeClr>
          </a:solidFill>
        </p:spPr>
        <p:txBody>
          <a:bodyPr wrap="square" rtlCol="0">
            <a:spAutoFit/>
          </a:bodyPr>
          <a:lstStyle/>
          <a:p>
            <a:pPr algn="ctr"/>
            <a:r>
              <a:rPr lang="en-GB" b="1" dirty="0" smtClean="0">
                <a:solidFill>
                  <a:schemeClr val="tx2"/>
                </a:solidFill>
              </a:rPr>
              <a:t>Terrain 50 Contours</a:t>
            </a:r>
            <a:endParaRPr lang="en-GB" b="1" dirty="0">
              <a:solidFill>
                <a:schemeClr val="tx2"/>
              </a:solidFill>
            </a:endParaRPr>
          </a:p>
        </p:txBody>
      </p:sp>
      <p:sp>
        <p:nvSpPr>
          <p:cNvPr id="8" name="TextBox 7"/>
          <p:cNvSpPr txBox="1"/>
          <p:nvPr/>
        </p:nvSpPr>
        <p:spPr>
          <a:xfrm>
            <a:off x="1007864" y="1201354"/>
            <a:ext cx="3312368" cy="369332"/>
          </a:xfrm>
          <a:prstGeom prst="rect">
            <a:avLst/>
          </a:prstGeom>
          <a:solidFill>
            <a:schemeClr val="bg1">
              <a:alpha val="75000"/>
            </a:schemeClr>
          </a:solidFill>
        </p:spPr>
        <p:txBody>
          <a:bodyPr wrap="square" rtlCol="0">
            <a:spAutoFit/>
          </a:bodyPr>
          <a:lstStyle/>
          <a:p>
            <a:pPr algn="ctr"/>
            <a:r>
              <a:rPr lang="en-GB" b="1" dirty="0" smtClean="0">
                <a:solidFill>
                  <a:schemeClr val="tx2"/>
                </a:solidFill>
              </a:rPr>
              <a:t>Terrain 50 DTM</a:t>
            </a:r>
            <a:endParaRPr lang="en-GB" b="1" dirty="0">
              <a:solidFill>
                <a:schemeClr val="tx2"/>
              </a:solidFill>
            </a:endParaRPr>
          </a:p>
        </p:txBody>
      </p:sp>
      <p:sp>
        <p:nvSpPr>
          <p:cNvPr id="9" name="TextBox 8"/>
          <p:cNvSpPr txBox="1"/>
          <p:nvPr/>
        </p:nvSpPr>
        <p:spPr>
          <a:xfrm>
            <a:off x="1007864" y="6113796"/>
            <a:ext cx="3312368" cy="200055"/>
          </a:xfrm>
          <a:prstGeom prst="rect">
            <a:avLst/>
          </a:prstGeom>
          <a:solidFill>
            <a:srgbClr val="FFFFFF">
              <a:alpha val="74902"/>
            </a:srgbClr>
          </a:solidFill>
        </p:spPr>
        <p:txBody>
          <a:bodyPr wrap="square" rtlCol="0">
            <a:spAutoFit/>
          </a:bodyPr>
          <a:lstStyle/>
          <a:p>
            <a:pPr algn="ctr"/>
            <a:r>
              <a:rPr lang="en-GB" sz="700" dirty="0"/>
              <a:t>© Crown Copyright and Database Right </a:t>
            </a:r>
            <a:r>
              <a:rPr lang="en-GB" sz="700" dirty="0" smtClean="0"/>
              <a:t>2017. </a:t>
            </a:r>
            <a:r>
              <a:rPr lang="en-GB" sz="700" dirty="0"/>
              <a:t>Ordnance Survey (Digimap Licence)</a:t>
            </a:r>
          </a:p>
        </p:txBody>
      </p:sp>
      <p:sp>
        <p:nvSpPr>
          <p:cNvPr id="10" name="TextBox 9"/>
          <p:cNvSpPr txBox="1"/>
          <p:nvPr/>
        </p:nvSpPr>
        <p:spPr>
          <a:xfrm>
            <a:off x="1007864" y="3376149"/>
            <a:ext cx="3312368" cy="200055"/>
          </a:xfrm>
          <a:prstGeom prst="rect">
            <a:avLst/>
          </a:prstGeom>
          <a:solidFill>
            <a:srgbClr val="FFFFFF">
              <a:alpha val="74902"/>
            </a:srgbClr>
          </a:solidFill>
        </p:spPr>
        <p:txBody>
          <a:bodyPr wrap="square" rtlCol="0">
            <a:spAutoFit/>
          </a:bodyPr>
          <a:lstStyle/>
          <a:p>
            <a:pPr algn="ctr"/>
            <a:r>
              <a:rPr lang="en-GB" sz="700" dirty="0"/>
              <a:t>© Crown Copyright and Database Right </a:t>
            </a:r>
            <a:r>
              <a:rPr lang="en-GB" sz="700" dirty="0" smtClean="0"/>
              <a:t>2017. </a:t>
            </a:r>
            <a:r>
              <a:rPr lang="en-GB" sz="700" dirty="0"/>
              <a:t>Ordnance Survey (Digimap Licence)</a:t>
            </a:r>
          </a:p>
        </p:txBody>
      </p:sp>
    </p:spTree>
    <p:extLst>
      <p:ext uri="{BB962C8B-B14F-4D97-AF65-F5344CB8AC3E}">
        <p14:creationId xmlns:p14="http://schemas.microsoft.com/office/powerpoint/2010/main" val="2723423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data is available in CAD format?</a:t>
            </a:r>
            <a:endParaRPr lang="en-GB" dirty="0"/>
          </a:p>
        </p:txBody>
      </p:sp>
      <p:sp>
        <p:nvSpPr>
          <p:cNvPr id="3" name="Content Placeholder 2"/>
          <p:cNvSpPr>
            <a:spLocks noGrp="1"/>
          </p:cNvSpPr>
          <p:nvPr>
            <p:ph idx="1"/>
          </p:nvPr>
        </p:nvSpPr>
        <p:spPr>
          <a:xfrm>
            <a:off x="421196" y="5085184"/>
            <a:ext cx="8229600" cy="648072"/>
          </a:xfrm>
        </p:spPr>
        <p:txBody>
          <a:bodyPr>
            <a:normAutofit lnSpcReduction="10000"/>
          </a:bodyPr>
          <a:lstStyle/>
          <a:p>
            <a:pPr marL="57150" indent="0" algn="ctr">
              <a:buNone/>
            </a:pPr>
            <a:r>
              <a:rPr lang="en-GB" sz="3800" u="sng" dirty="0" smtClean="0">
                <a:hlinkClick r:id="rId2"/>
              </a:rPr>
              <a:t>http</a:t>
            </a:r>
            <a:r>
              <a:rPr lang="en-GB" sz="3800" u="sng" dirty="0">
                <a:hlinkClick r:id="rId2"/>
              </a:rPr>
              <a:t>://</a:t>
            </a:r>
            <a:r>
              <a:rPr lang="en-GB" sz="3800" u="sng" dirty="0" smtClean="0">
                <a:hlinkClick r:id="rId2"/>
              </a:rPr>
              <a:t>bit.ly/OS_Formats</a:t>
            </a:r>
            <a:endParaRPr lang="en-GB" sz="3800" b="1" dirty="0"/>
          </a:p>
        </p:txBody>
      </p:sp>
      <p:graphicFrame>
        <p:nvGraphicFramePr>
          <p:cNvPr id="4" name="Table 3"/>
          <p:cNvGraphicFramePr>
            <a:graphicFrameLocks noGrp="1"/>
          </p:cNvGraphicFramePr>
          <p:nvPr>
            <p:extLst>
              <p:ext uri="{D42A27DB-BD31-4B8C-83A1-F6EECF244321}">
                <p14:modId xmlns:p14="http://schemas.microsoft.com/office/powerpoint/2010/main" val="3514953650"/>
              </p:ext>
            </p:extLst>
          </p:nvPr>
        </p:nvGraphicFramePr>
        <p:xfrm>
          <a:off x="467544" y="1092696"/>
          <a:ext cx="8136904" cy="3200400"/>
        </p:xfrm>
        <a:graphic>
          <a:graphicData uri="http://schemas.openxmlformats.org/drawingml/2006/table">
            <a:tbl>
              <a:tblPr firstRow="1" bandRow="1">
                <a:tableStyleId>{5C22544A-7EE6-4342-B048-85BDC9FD1C3A}</a:tableStyleId>
              </a:tblPr>
              <a:tblGrid>
                <a:gridCol w="5717824">
                  <a:extLst>
                    <a:ext uri="{9D8B030D-6E8A-4147-A177-3AD203B41FA5}">
                      <a16:colId xmlns:a16="http://schemas.microsoft.com/office/drawing/2014/main" val="20000"/>
                    </a:ext>
                  </a:extLst>
                </a:gridCol>
                <a:gridCol w="2419080">
                  <a:extLst>
                    <a:ext uri="{9D8B030D-6E8A-4147-A177-3AD203B41FA5}">
                      <a16:colId xmlns:a16="http://schemas.microsoft.com/office/drawing/2014/main" val="20001"/>
                    </a:ext>
                  </a:extLst>
                </a:gridCol>
              </a:tblGrid>
              <a:tr h="370840">
                <a:tc>
                  <a:txBody>
                    <a:bodyPr/>
                    <a:lstStyle/>
                    <a:p>
                      <a:r>
                        <a:rPr lang="en-GB" sz="2400" dirty="0" smtClean="0"/>
                        <a:t>Backdrop</a:t>
                      </a:r>
                      <a:r>
                        <a:rPr lang="en-GB" sz="2400" baseline="0" dirty="0" smtClean="0"/>
                        <a:t> mapping</a:t>
                      </a:r>
                      <a:endParaRPr lang="en-GB" sz="2400" dirty="0"/>
                    </a:p>
                  </a:txBody>
                  <a:tcPr/>
                </a:tc>
                <a:tc>
                  <a:txBody>
                    <a:bodyPr/>
                    <a:lstStyle/>
                    <a:p>
                      <a:r>
                        <a:rPr lang="en-GB" sz="2400" dirty="0" smtClean="0"/>
                        <a:t>CAD</a:t>
                      </a:r>
                      <a:r>
                        <a:rPr lang="en-GB" sz="2400" baseline="0" dirty="0" smtClean="0"/>
                        <a:t> f</a:t>
                      </a:r>
                      <a:r>
                        <a:rPr lang="en-GB" sz="2400" dirty="0" smtClean="0"/>
                        <a:t>ormats</a:t>
                      </a:r>
                      <a:endParaRPr lang="en-GB" sz="2400" dirty="0"/>
                    </a:p>
                  </a:txBody>
                  <a:tcPr/>
                </a:tc>
                <a:extLst>
                  <a:ext uri="{0D108BD9-81ED-4DB2-BD59-A6C34878D82A}">
                    <a16:rowId xmlns:a16="http://schemas.microsoft.com/office/drawing/2014/main" val="10000"/>
                  </a:ext>
                </a:extLst>
              </a:tr>
              <a:tr h="370840">
                <a:tc>
                  <a:txBody>
                    <a:bodyPr/>
                    <a:lstStyle/>
                    <a:p>
                      <a:r>
                        <a:rPr lang="en-GB" sz="2400" dirty="0" err="1" smtClean="0"/>
                        <a:t>MasterMap</a:t>
                      </a:r>
                      <a:r>
                        <a:rPr lang="en-GB" sz="2400" baseline="0" dirty="0" smtClean="0"/>
                        <a:t> Topography Layer Raster</a:t>
                      </a:r>
                      <a:endParaRPr lang="en-GB" sz="2400" dirty="0"/>
                    </a:p>
                  </a:txBody>
                  <a:tcPr/>
                </a:tc>
                <a:tc>
                  <a:txBody>
                    <a:bodyPr/>
                    <a:lstStyle/>
                    <a:p>
                      <a:r>
                        <a:rPr lang="en-GB" sz="2400" dirty="0" smtClean="0"/>
                        <a:t>TIFF</a:t>
                      </a:r>
                      <a:endParaRPr lang="en-GB" sz="2400" dirty="0"/>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smtClean="0"/>
                        <a:t>VectorMap</a:t>
                      </a:r>
                      <a:r>
                        <a:rPr lang="en-GB" sz="2400" dirty="0" smtClean="0"/>
                        <a:t> Local Raster</a:t>
                      </a:r>
                    </a:p>
                  </a:txBody>
                  <a:tcPr/>
                </a:tc>
                <a:tc>
                  <a:txBody>
                    <a:bodyPr/>
                    <a:lstStyle/>
                    <a:p>
                      <a:r>
                        <a:rPr lang="en-GB" sz="2400" dirty="0" smtClean="0"/>
                        <a:t>TIFF</a:t>
                      </a:r>
                      <a:endParaRPr lang="en-GB" sz="2400" dirty="0"/>
                    </a:p>
                  </a:txBody>
                  <a:tcPr/>
                </a:tc>
                <a:extLst>
                  <a:ext uri="{0D108BD9-81ED-4DB2-BD59-A6C34878D82A}">
                    <a16:rowId xmlns:a16="http://schemas.microsoft.com/office/drawing/2014/main" val="10002"/>
                  </a:ext>
                </a:extLst>
              </a:tr>
              <a:tr h="370840">
                <a:tc>
                  <a:txBody>
                    <a:bodyPr/>
                    <a:lstStyle/>
                    <a:p>
                      <a:r>
                        <a:rPr lang="en-GB" sz="2400" dirty="0" smtClean="0"/>
                        <a:t>1:25,000 Colour Raster</a:t>
                      </a:r>
                      <a:endParaRPr lang="en-GB" sz="2400" dirty="0"/>
                    </a:p>
                  </a:txBody>
                  <a:tcPr/>
                </a:tc>
                <a:tc>
                  <a:txBody>
                    <a:bodyPr/>
                    <a:lstStyle/>
                    <a:p>
                      <a:r>
                        <a:rPr lang="en-GB" sz="2400" dirty="0" smtClean="0"/>
                        <a:t>TIFF</a:t>
                      </a:r>
                      <a:endParaRPr lang="en-GB" sz="2400" dirty="0"/>
                    </a:p>
                  </a:txBody>
                  <a:tcPr/>
                </a:tc>
                <a:extLst>
                  <a:ext uri="{0D108BD9-81ED-4DB2-BD59-A6C34878D82A}">
                    <a16:rowId xmlns:a16="http://schemas.microsoft.com/office/drawing/2014/main" val="10003"/>
                  </a:ext>
                </a:extLst>
              </a:tr>
              <a:tr h="370840">
                <a:tc>
                  <a:txBody>
                    <a:bodyPr/>
                    <a:lstStyle/>
                    <a:p>
                      <a:r>
                        <a:rPr lang="en-GB" sz="2400" dirty="0" smtClean="0"/>
                        <a:t>1:50,000 Colour Raster</a:t>
                      </a:r>
                      <a:endParaRPr lang="en-GB" sz="2400" dirty="0"/>
                    </a:p>
                  </a:txBody>
                  <a:tcPr/>
                </a:tc>
                <a:tc>
                  <a:txBody>
                    <a:bodyPr/>
                    <a:lstStyle/>
                    <a:p>
                      <a:r>
                        <a:rPr lang="en-GB" sz="2400" dirty="0" smtClean="0"/>
                        <a:t>TIFF</a:t>
                      </a:r>
                      <a:endParaRPr lang="en-GB" sz="2400" dirty="0"/>
                    </a:p>
                  </a:txBody>
                  <a:tcPr/>
                </a:tc>
                <a:extLst>
                  <a:ext uri="{0D108BD9-81ED-4DB2-BD59-A6C34878D82A}">
                    <a16:rowId xmlns:a16="http://schemas.microsoft.com/office/drawing/2014/main" val="10004"/>
                  </a:ext>
                </a:extLst>
              </a:tr>
              <a:tr h="370840">
                <a:tc>
                  <a:txBody>
                    <a:bodyPr/>
                    <a:lstStyle/>
                    <a:p>
                      <a:r>
                        <a:rPr lang="en-GB" sz="2400" dirty="0" err="1" smtClean="0"/>
                        <a:t>VectorMap</a:t>
                      </a:r>
                      <a:r>
                        <a:rPr lang="en-GB" sz="2400" baseline="0" dirty="0" smtClean="0"/>
                        <a:t> District Raster</a:t>
                      </a:r>
                      <a:endParaRPr lang="en-GB" sz="2400" dirty="0"/>
                    </a:p>
                  </a:txBody>
                  <a:tcPr/>
                </a:tc>
                <a:tc>
                  <a:txBody>
                    <a:bodyPr/>
                    <a:lstStyle/>
                    <a:p>
                      <a:r>
                        <a:rPr lang="en-GB" sz="2400" dirty="0" smtClean="0"/>
                        <a:t>TIFF</a:t>
                      </a:r>
                      <a:endParaRPr lang="en-GB" sz="2400" dirty="0"/>
                    </a:p>
                  </a:txBody>
                  <a:tcPr/>
                </a:tc>
                <a:extLst>
                  <a:ext uri="{0D108BD9-81ED-4DB2-BD59-A6C34878D82A}">
                    <a16:rowId xmlns:a16="http://schemas.microsoft.com/office/drawing/2014/main" val="10005"/>
                  </a:ext>
                </a:extLst>
              </a:tr>
              <a:tr h="370840">
                <a:tc>
                  <a:txBody>
                    <a:bodyPr/>
                    <a:lstStyle/>
                    <a:p>
                      <a:r>
                        <a:rPr lang="en-GB" sz="2400" dirty="0" smtClean="0"/>
                        <a:t>Aerial imagery</a:t>
                      </a:r>
                      <a:endParaRPr lang="en-GB" sz="2400" dirty="0"/>
                    </a:p>
                  </a:txBody>
                  <a:tcPr/>
                </a:tc>
                <a:tc>
                  <a:txBody>
                    <a:bodyPr/>
                    <a:lstStyle/>
                    <a:p>
                      <a:r>
                        <a:rPr lang="en-GB" sz="2400" dirty="0" smtClean="0"/>
                        <a:t>JPEG</a:t>
                      </a:r>
                      <a:endParaRPr lang="en-GB" sz="24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85121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eaLnBrk="1" hangingPunct="1"/>
            <a:r>
              <a:rPr lang="en-GB" altLang="en-US" dirty="0" smtClean="0"/>
              <a:t>Backdrop mapping</a:t>
            </a:r>
          </a:p>
        </p:txBody>
      </p:sp>
      <p:sp>
        <p:nvSpPr>
          <p:cNvPr id="25604" name="Rectangle 1"/>
          <p:cNvSpPr>
            <a:spLocks noChangeArrowheads="1"/>
          </p:cNvSpPr>
          <p:nvPr/>
        </p:nvSpPr>
        <p:spPr bwMode="auto">
          <a:xfrm>
            <a:off x="5364088" y="1185133"/>
            <a:ext cx="3660726"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marL="342900" indent="-342900" eaLnBrk="1" hangingPunct="1">
              <a:lnSpc>
                <a:spcPct val="150000"/>
              </a:lnSpc>
              <a:buFont typeface="Arial" panose="020B0604020202020204" pitchFamily="34" charset="0"/>
              <a:buChar char="•"/>
            </a:pPr>
            <a:r>
              <a:rPr lang="en-GB" altLang="en-US" b="0" dirty="0" smtClean="0">
                <a:solidFill>
                  <a:schemeClr val="tx2"/>
                </a:solidFill>
                <a:latin typeface="Calibri" pitchFamily="34" charset="0"/>
              </a:rPr>
              <a:t>10 products available</a:t>
            </a:r>
          </a:p>
          <a:p>
            <a:pPr marL="342900" indent="-342900" eaLnBrk="1" hangingPunct="1">
              <a:lnSpc>
                <a:spcPct val="150000"/>
              </a:lnSpc>
              <a:buFont typeface="Arial" panose="020B0604020202020204" pitchFamily="34" charset="0"/>
              <a:buChar char="•"/>
            </a:pPr>
            <a:r>
              <a:rPr lang="en-GB" altLang="en-US" b="0" dirty="0" smtClean="0">
                <a:solidFill>
                  <a:schemeClr val="tx2"/>
                </a:solidFill>
                <a:latin typeface="Calibri" pitchFamily="34" charset="0"/>
              </a:rPr>
              <a:t>Raster maps – useful as backdrop</a:t>
            </a:r>
          </a:p>
          <a:p>
            <a:pPr marL="342900" indent="-342900" eaLnBrk="1" hangingPunct="1">
              <a:lnSpc>
                <a:spcPct val="150000"/>
              </a:lnSpc>
              <a:buFont typeface="Arial" panose="020B0604020202020204" pitchFamily="34" charset="0"/>
              <a:buChar char="•"/>
            </a:pPr>
            <a:r>
              <a:rPr lang="en-GB" altLang="en-US" b="0" dirty="0" smtClean="0">
                <a:solidFill>
                  <a:schemeClr val="tx2"/>
                </a:solidFill>
                <a:latin typeface="Calibri" pitchFamily="34" charset="0"/>
              </a:rPr>
              <a:t>All in TIFF image format</a:t>
            </a:r>
          </a:p>
          <a:p>
            <a:pPr marL="342900" indent="-342900" eaLnBrk="1" hangingPunct="1">
              <a:lnSpc>
                <a:spcPct val="150000"/>
              </a:lnSpc>
              <a:buFont typeface="Arial" panose="020B0604020202020204" pitchFamily="34" charset="0"/>
              <a:buChar char="•"/>
            </a:pPr>
            <a:r>
              <a:rPr lang="en-GB" altLang="en-US" b="0" dirty="0">
                <a:solidFill>
                  <a:schemeClr val="tx2"/>
                </a:solidFill>
                <a:latin typeface="Calibri" pitchFamily="34" charset="0"/>
              </a:rPr>
              <a:t>Largest scale </a:t>
            </a:r>
            <a:r>
              <a:rPr lang="en-GB" altLang="en-US" b="0" dirty="0" smtClean="0">
                <a:solidFill>
                  <a:schemeClr val="tx2"/>
                </a:solidFill>
                <a:latin typeface="Calibri" pitchFamily="34" charset="0"/>
              </a:rPr>
              <a:t>is raster version of </a:t>
            </a:r>
            <a:r>
              <a:rPr lang="en-GB" altLang="en-US" b="0" dirty="0" err="1" smtClean="0">
                <a:solidFill>
                  <a:schemeClr val="tx2"/>
                </a:solidFill>
                <a:latin typeface="Calibri" pitchFamily="34" charset="0"/>
              </a:rPr>
              <a:t>MasterMap</a:t>
            </a:r>
            <a:r>
              <a:rPr lang="en-GB" altLang="en-US" b="0" dirty="0" smtClean="0">
                <a:solidFill>
                  <a:schemeClr val="tx2"/>
                </a:solidFill>
                <a:latin typeface="Calibri" pitchFamily="34" charset="0"/>
              </a:rPr>
              <a:t> Topography Layer at 1:1,000</a:t>
            </a:r>
          </a:p>
          <a:p>
            <a:pPr marL="342900" indent="-342900" eaLnBrk="1" hangingPunct="1">
              <a:lnSpc>
                <a:spcPct val="150000"/>
              </a:lnSpc>
              <a:buFont typeface="Arial" panose="020B0604020202020204" pitchFamily="34" charset="0"/>
              <a:buChar char="•"/>
            </a:pPr>
            <a:r>
              <a:rPr lang="en-GB" altLang="en-US" b="0" dirty="0" smtClean="0">
                <a:solidFill>
                  <a:schemeClr val="tx2"/>
                </a:solidFill>
                <a:latin typeface="Calibri" pitchFamily="34" charset="0"/>
              </a:rPr>
              <a:t>Smallest scale </a:t>
            </a:r>
            <a:r>
              <a:rPr lang="en-GB" altLang="en-US" b="0" dirty="0">
                <a:solidFill>
                  <a:schemeClr val="tx2"/>
                </a:solidFill>
                <a:latin typeface="Calibri" pitchFamily="34" charset="0"/>
              </a:rPr>
              <a:t>is </a:t>
            </a:r>
            <a:r>
              <a:rPr lang="en-GB" altLang="en-US" b="0" dirty="0" err="1">
                <a:solidFill>
                  <a:schemeClr val="tx2"/>
                </a:solidFill>
                <a:latin typeface="Calibri" pitchFamily="34" charset="0"/>
              </a:rPr>
              <a:t>MiniScale</a:t>
            </a:r>
            <a:r>
              <a:rPr lang="en-GB" altLang="en-US" b="0" dirty="0">
                <a:solidFill>
                  <a:schemeClr val="tx2"/>
                </a:solidFill>
                <a:latin typeface="Calibri" pitchFamily="34" charset="0"/>
              </a:rPr>
              <a:t> </a:t>
            </a:r>
            <a:r>
              <a:rPr lang="en-GB" altLang="en-US" b="0" dirty="0" smtClean="0">
                <a:solidFill>
                  <a:schemeClr val="tx2"/>
                </a:solidFill>
                <a:latin typeface="Calibri" pitchFamily="34" charset="0"/>
              </a:rPr>
              <a:t>at 1:1,000,000</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80" y="1124744"/>
            <a:ext cx="5040000" cy="5007201"/>
          </a:xfrm>
          <a:prstGeom prst="rect">
            <a:avLst/>
          </a:prstGeom>
        </p:spPr>
      </p:pic>
      <p:sp>
        <p:nvSpPr>
          <p:cNvPr id="5" name="TextBox 4"/>
          <p:cNvSpPr txBox="1"/>
          <p:nvPr/>
        </p:nvSpPr>
        <p:spPr>
          <a:xfrm>
            <a:off x="1115896" y="1211773"/>
            <a:ext cx="3312368" cy="369332"/>
          </a:xfrm>
          <a:prstGeom prst="rect">
            <a:avLst/>
          </a:prstGeom>
          <a:solidFill>
            <a:schemeClr val="bg1">
              <a:alpha val="75000"/>
            </a:schemeClr>
          </a:solidFill>
        </p:spPr>
        <p:txBody>
          <a:bodyPr wrap="square" rtlCol="0">
            <a:spAutoFit/>
          </a:bodyPr>
          <a:lstStyle/>
          <a:p>
            <a:pPr algn="ctr"/>
            <a:r>
              <a:rPr lang="en-GB" b="1" dirty="0" smtClean="0">
                <a:solidFill>
                  <a:schemeClr val="tx2"/>
                </a:solidFill>
              </a:rPr>
              <a:t>1:25,000 Colour Raster</a:t>
            </a:r>
            <a:endParaRPr lang="en-GB" b="1" dirty="0">
              <a:solidFill>
                <a:schemeClr val="tx2"/>
              </a:solidFill>
            </a:endParaRPr>
          </a:p>
        </p:txBody>
      </p:sp>
      <p:sp>
        <p:nvSpPr>
          <p:cNvPr id="6" name="TextBox 5"/>
          <p:cNvSpPr txBox="1"/>
          <p:nvPr/>
        </p:nvSpPr>
        <p:spPr>
          <a:xfrm>
            <a:off x="508542" y="5733256"/>
            <a:ext cx="4464496" cy="246221"/>
          </a:xfrm>
          <a:prstGeom prst="rect">
            <a:avLst/>
          </a:prstGeom>
          <a:solidFill>
            <a:srgbClr val="FFFFFF">
              <a:alpha val="74902"/>
            </a:srgbClr>
          </a:solidFill>
        </p:spPr>
        <p:txBody>
          <a:bodyPr wrap="square" rtlCol="0">
            <a:spAutoFit/>
          </a:bodyPr>
          <a:lstStyle/>
          <a:p>
            <a:pPr algn="ctr"/>
            <a:r>
              <a:rPr lang="en-GB" sz="1000" dirty="0"/>
              <a:t>© Crown Copyright and Database Right </a:t>
            </a:r>
            <a:r>
              <a:rPr lang="en-GB" sz="1000" dirty="0" smtClean="0"/>
              <a:t>2017. </a:t>
            </a:r>
            <a:r>
              <a:rPr lang="en-GB" sz="1000" dirty="0"/>
              <a:t>Ordnance Survey (Digimap Licence)</a:t>
            </a:r>
          </a:p>
        </p:txBody>
      </p:sp>
    </p:spTree>
    <p:extLst>
      <p:ext uri="{BB962C8B-B14F-4D97-AF65-F5344CB8AC3E}">
        <p14:creationId xmlns:p14="http://schemas.microsoft.com/office/powerpoint/2010/main" val="3177913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Ian\AppData\Local\Temp\SNAGHTML67d8c8c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25304"/>
            <a:ext cx="5039999" cy="5040000"/>
          </a:xfrm>
          <a:prstGeom prst="rect">
            <a:avLst/>
          </a:prstGeom>
          <a:noFill/>
          <a:extLst>
            <a:ext uri="{909E8E84-426E-40DD-AFC4-6F175D3DCCD1}">
              <a14:hiddenFill xmlns:a14="http://schemas.microsoft.com/office/drawing/2010/main">
                <a:solidFill>
                  <a:srgbClr val="FFFFFF"/>
                </a:solidFill>
              </a14:hiddenFill>
            </a:ext>
          </a:extLst>
        </p:spPr>
      </p:pic>
      <p:sp>
        <p:nvSpPr>
          <p:cNvPr id="25602" name="Rectangle 2"/>
          <p:cNvSpPr>
            <a:spLocks noGrp="1" noChangeArrowheads="1"/>
          </p:cNvSpPr>
          <p:nvPr>
            <p:ph type="title"/>
          </p:nvPr>
        </p:nvSpPr>
        <p:spPr/>
        <p:txBody>
          <a:bodyPr>
            <a:normAutofit/>
          </a:bodyPr>
          <a:lstStyle/>
          <a:p>
            <a:pPr eaLnBrk="1" hangingPunct="1"/>
            <a:r>
              <a:rPr lang="en-GB" altLang="en-US" dirty="0" smtClean="0"/>
              <a:t>Aerial Imagery</a:t>
            </a:r>
          </a:p>
        </p:txBody>
      </p:sp>
      <p:sp>
        <p:nvSpPr>
          <p:cNvPr id="25604" name="Rectangle 1"/>
          <p:cNvSpPr>
            <a:spLocks noChangeArrowheads="1"/>
          </p:cNvSpPr>
          <p:nvPr/>
        </p:nvSpPr>
        <p:spPr bwMode="auto">
          <a:xfrm>
            <a:off x="5364088" y="1185133"/>
            <a:ext cx="366072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marL="342900" indent="-342900" eaLnBrk="1" hangingPunct="1">
              <a:lnSpc>
                <a:spcPct val="150000"/>
              </a:lnSpc>
              <a:buFont typeface="Arial" panose="020B0604020202020204" pitchFamily="34" charset="0"/>
              <a:buChar char="•"/>
            </a:pPr>
            <a:r>
              <a:rPr lang="en-GB" altLang="en-US" b="0" dirty="0" smtClean="0">
                <a:solidFill>
                  <a:schemeClr val="tx2"/>
                </a:solidFill>
                <a:latin typeface="Calibri" pitchFamily="34" charset="0"/>
              </a:rPr>
              <a:t>25cm resolution vertical aerial imagery</a:t>
            </a:r>
          </a:p>
          <a:p>
            <a:pPr marL="342900" indent="-342900" eaLnBrk="1" hangingPunct="1">
              <a:lnSpc>
                <a:spcPct val="150000"/>
              </a:lnSpc>
              <a:buFont typeface="Arial" panose="020B0604020202020204" pitchFamily="34" charset="0"/>
              <a:buChar char="•"/>
            </a:pPr>
            <a:r>
              <a:rPr lang="en-GB" altLang="en-US" b="0" dirty="0" smtClean="0">
                <a:solidFill>
                  <a:schemeClr val="tx2"/>
                </a:solidFill>
                <a:latin typeface="Calibri" pitchFamily="34" charset="0"/>
              </a:rPr>
              <a:t>JPEG format</a:t>
            </a:r>
          </a:p>
          <a:p>
            <a:pPr marL="342900" indent="-342900" eaLnBrk="1" hangingPunct="1">
              <a:lnSpc>
                <a:spcPct val="150000"/>
              </a:lnSpc>
              <a:buFont typeface="Arial" panose="020B0604020202020204" pitchFamily="34" charset="0"/>
              <a:buChar char="•"/>
            </a:pPr>
            <a:r>
              <a:rPr lang="en-GB" altLang="en-US" b="0" dirty="0" smtClean="0">
                <a:solidFill>
                  <a:schemeClr val="tx2"/>
                </a:solidFill>
                <a:latin typeface="Calibri" pitchFamily="34" charset="0"/>
              </a:rPr>
              <a:t>Various fly dates</a:t>
            </a:r>
          </a:p>
        </p:txBody>
      </p:sp>
      <p:sp>
        <p:nvSpPr>
          <p:cNvPr id="5" name="TextBox 4"/>
          <p:cNvSpPr txBox="1"/>
          <p:nvPr/>
        </p:nvSpPr>
        <p:spPr>
          <a:xfrm>
            <a:off x="323528" y="1196752"/>
            <a:ext cx="4824536" cy="338554"/>
          </a:xfrm>
          <a:prstGeom prst="rect">
            <a:avLst/>
          </a:prstGeom>
          <a:solidFill>
            <a:schemeClr val="bg1">
              <a:alpha val="75000"/>
            </a:schemeClr>
          </a:solidFill>
        </p:spPr>
        <p:txBody>
          <a:bodyPr wrap="square" rtlCol="0">
            <a:spAutoFit/>
          </a:bodyPr>
          <a:lstStyle/>
          <a:p>
            <a:pPr algn="ctr"/>
            <a:r>
              <a:rPr lang="en-GB" sz="1600" b="1" dirty="0" smtClean="0">
                <a:solidFill>
                  <a:schemeClr val="tx2"/>
                </a:solidFill>
              </a:rPr>
              <a:t>Aerial imagery with buildings from OS </a:t>
            </a:r>
            <a:r>
              <a:rPr lang="en-GB" sz="1600" b="1" dirty="0" err="1" smtClean="0">
                <a:solidFill>
                  <a:schemeClr val="tx2"/>
                </a:solidFill>
              </a:rPr>
              <a:t>MasterMap</a:t>
            </a:r>
            <a:endParaRPr lang="en-GB" sz="1600" b="1" dirty="0">
              <a:solidFill>
                <a:schemeClr val="tx2"/>
              </a:solidFill>
            </a:endParaRPr>
          </a:p>
        </p:txBody>
      </p:sp>
      <p:sp>
        <p:nvSpPr>
          <p:cNvPr id="8" name="TextBox 7"/>
          <p:cNvSpPr txBox="1"/>
          <p:nvPr/>
        </p:nvSpPr>
        <p:spPr>
          <a:xfrm>
            <a:off x="539271" y="5589240"/>
            <a:ext cx="4464496" cy="400110"/>
          </a:xfrm>
          <a:prstGeom prst="rect">
            <a:avLst/>
          </a:prstGeom>
          <a:solidFill>
            <a:srgbClr val="FFFFFF">
              <a:alpha val="74902"/>
            </a:srgbClr>
          </a:solidFill>
        </p:spPr>
        <p:txBody>
          <a:bodyPr wrap="square" rtlCol="0">
            <a:spAutoFit/>
          </a:bodyPr>
          <a:lstStyle/>
          <a:p>
            <a:r>
              <a:rPr lang="en-GB" sz="1000" dirty="0"/>
              <a:t>© </a:t>
            </a:r>
            <a:r>
              <a:rPr lang="en-GB" sz="1000" dirty="0" err="1"/>
              <a:t>Getmapping</a:t>
            </a:r>
            <a:r>
              <a:rPr lang="en-GB" sz="1000" dirty="0"/>
              <a:t> </a:t>
            </a:r>
            <a:r>
              <a:rPr lang="en-GB" sz="1000" dirty="0" smtClean="0"/>
              <a:t>Plc</a:t>
            </a:r>
          </a:p>
          <a:p>
            <a:r>
              <a:rPr lang="en-GB" sz="1000" dirty="0" smtClean="0"/>
              <a:t>© </a:t>
            </a:r>
            <a:r>
              <a:rPr lang="en-GB" sz="1000" dirty="0"/>
              <a:t>Crown Copyright and Database Right </a:t>
            </a:r>
            <a:r>
              <a:rPr lang="en-GB" sz="1000" dirty="0" smtClean="0"/>
              <a:t>2017. </a:t>
            </a:r>
            <a:r>
              <a:rPr lang="en-GB" sz="1000" dirty="0"/>
              <a:t>Ordnance Survey (Digimap Licence)</a:t>
            </a:r>
          </a:p>
        </p:txBody>
      </p:sp>
    </p:spTree>
    <p:extLst>
      <p:ext uri="{BB962C8B-B14F-4D97-AF65-F5344CB8AC3E}">
        <p14:creationId xmlns:p14="http://schemas.microsoft.com/office/powerpoint/2010/main" val="4089198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r>
              <a:rPr lang="en-GB" altLang="en-US" dirty="0"/>
              <a:t>Update </a:t>
            </a:r>
            <a:r>
              <a:rPr lang="en-GB" altLang="en-US" dirty="0" smtClean="0"/>
              <a:t>Frequency</a:t>
            </a:r>
          </a:p>
        </p:txBody>
      </p:sp>
      <p:sp>
        <p:nvSpPr>
          <p:cNvPr id="10243" name="TextBox 3"/>
          <p:cNvSpPr txBox="1">
            <a:spLocks noChangeArrowheads="1"/>
          </p:cNvSpPr>
          <p:nvPr/>
        </p:nvSpPr>
        <p:spPr bwMode="auto">
          <a:xfrm>
            <a:off x="467544" y="956692"/>
            <a:ext cx="8268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GB" altLang="en-US" sz="1800" b="0" dirty="0" smtClean="0">
                <a:solidFill>
                  <a:schemeClr val="tx2"/>
                </a:solidFill>
                <a:latin typeface="Calibri" pitchFamily="34" charset="0"/>
                <a:cs typeface="Tahoma" pitchFamily="34" charset="0"/>
              </a:rPr>
              <a:t>Digimap &gt; OS Help &gt; Data Information &gt; </a:t>
            </a:r>
            <a:r>
              <a:rPr lang="en-GB" altLang="en-US" sz="1800" b="0" dirty="0">
                <a:solidFill>
                  <a:schemeClr val="tx2"/>
                </a:solidFill>
                <a:latin typeface="Calibri" pitchFamily="34" charset="0"/>
                <a:cs typeface="Tahoma" pitchFamily="34" charset="0"/>
              </a:rPr>
              <a:t>Data update </a:t>
            </a:r>
            <a:r>
              <a:rPr lang="en-GB" altLang="en-US" sz="1800" b="0" dirty="0" smtClean="0">
                <a:solidFill>
                  <a:schemeClr val="tx2"/>
                </a:solidFill>
                <a:latin typeface="Calibri" pitchFamily="34" charset="0"/>
                <a:cs typeface="Tahoma" pitchFamily="34" charset="0"/>
              </a:rPr>
              <a:t>dates</a:t>
            </a:r>
          </a:p>
        </p:txBody>
      </p:sp>
      <p:pic>
        <p:nvPicPr>
          <p:cNvPr id="2" name="Picture 4" descr="C:\Users\Ian\AppData\Local\Temp\SNAGHTML4d47ac6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588" y="1536586"/>
            <a:ext cx="7176824" cy="43774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35696" y="6021288"/>
            <a:ext cx="5472608" cy="523220"/>
          </a:xfrm>
          <a:prstGeom prst="rect">
            <a:avLst/>
          </a:prstGeom>
          <a:noFill/>
        </p:spPr>
        <p:txBody>
          <a:bodyPr wrap="square" rtlCol="0">
            <a:spAutoFit/>
          </a:bodyPr>
          <a:lstStyle/>
          <a:p>
            <a:pPr algn="ctr"/>
            <a:r>
              <a:rPr lang="en-GB" sz="2800" u="sng" dirty="0">
                <a:hlinkClick r:id="rId4"/>
              </a:rPr>
              <a:t>http://</a:t>
            </a:r>
            <a:r>
              <a:rPr lang="en-GB" sz="2800" u="sng" dirty="0" smtClean="0">
                <a:hlinkClick r:id="rId4"/>
              </a:rPr>
              <a:t>bit.ly/OSUpdates</a:t>
            </a:r>
            <a:endParaRPr lang="en-GB" sz="2800" dirty="0"/>
          </a:p>
        </p:txBody>
      </p:sp>
    </p:spTree>
    <p:extLst>
      <p:ext uri="{BB962C8B-B14F-4D97-AF65-F5344CB8AC3E}">
        <p14:creationId xmlns:p14="http://schemas.microsoft.com/office/powerpoint/2010/main" val="4281895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Ian\AppData\Local\Temp\SNAGHTML4d4c46b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972" y="969645"/>
            <a:ext cx="8636508" cy="5115016"/>
          </a:xfrm>
          <a:prstGeom prst="rect">
            <a:avLst/>
          </a:prstGeom>
          <a:noFill/>
          <a:extLst>
            <a:ext uri="{909E8E84-426E-40DD-AFC4-6F175D3DCCD1}">
              <a14:hiddenFill xmlns:a14="http://schemas.microsoft.com/office/drawing/2010/main">
                <a:solidFill>
                  <a:srgbClr val="FFFFFF"/>
                </a:solidFill>
              </a14:hiddenFill>
            </a:ext>
          </a:extLst>
        </p:spPr>
      </p:pic>
      <p:sp>
        <p:nvSpPr>
          <p:cNvPr id="3074" name="Title 1"/>
          <p:cNvSpPr>
            <a:spLocks noGrp="1"/>
          </p:cNvSpPr>
          <p:nvPr>
            <p:ph type="title"/>
          </p:nvPr>
        </p:nvSpPr>
        <p:spPr/>
        <p:txBody>
          <a:bodyPr>
            <a:normAutofit/>
          </a:bodyPr>
          <a:lstStyle/>
          <a:p>
            <a:r>
              <a:rPr lang="en-GB" altLang="en-US" dirty="0" smtClean="0"/>
              <a:t>Where do I get the data?</a:t>
            </a:r>
          </a:p>
        </p:txBody>
      </p:sp>
      <p:sp>
        <p:nvSpPr>
          <p:cNvPr id="3075" name="Content Placeholder 2"/>
          <p:cNvSpPr>
            <a:spLocks noGrp="1"/>
          </p:cNvSpPr>
          <p:nvPr>
            <p:ph idx="1"/>
          </p:nvPr>
        </p:nvSpPr>
        <p:spPr>
          <a:xfrm>
            <a:off x="5020556" y="969645"/>
            <a:ext cx="3871924" cy="1152128"/>
          </a:xfrm>
          <a:solidFill>
            <a:schemeClr val="bg1"/>
          </a:solidFill>
          <a:ln>
            <a:solidFill>
              <a:schemeClr val="tx1"/>
            </a:solidFill>
          </a:ln>
          <a:effectLst>
            <a:glow rad="139700">
              <a:schemeClr val="accent1">
                <a:satMod val="175000"/>
                <a:alpha val="40000"/>
              </a:schemeClr>
            </a:glow>
            <a:outerShdw blurRad="50800" dist="38100" dir="2700000" algn="tl" rotWithShape="0">
              <a:prstClr val="black">
                <a:alpha val="40000"/>
              </a:prstClr>
            </a:outerShdw>
          </a:effectLst>
        </p:spPr>
        <p:txBody>
          <a:bodyPr>
            <a:normAutofit/>
          </a:bodyPr>
          <a:lstStyle/>
          <a:p>
            <a:pPr marL="0" indent="0">
              <a:buNone/>
            </a:pPr>
            <a:r>
              <a:rPr lang="en-GB" altLang="en-US" sz="2000" dirty="0" smtClean="0"/>
              <a:t>Ordnance Survey &gt; Data Download </a:t>
            </a:r>
            <a:endParaRPr lang="en-GB" altLang="en-US" sz="2000" dirty="0"/>
          </a:p>
          <a:p>
            <a:pPr marL="0" indent="0">
              <a:buNone/>
            </a:pPr>
            <a:r>
              <a:rPr lang="en-GB" altLang="en-US" sz="2000" dirty="0" smtClean="0"/>
              <a:t>Download OS mapping data for use in GIS/CAD</a:t>
            </a:r>
          </a:p>
        </p:txBody>
      </p:sp>
      <p:sp>
        <p:nvSpPr>
          <p:cNvPr id="3" name="Rectangle 2"/>
          <p:cNvSpPr/>
          <p:nvPr/>
        </p:nvSpPr>
        <p:spPr>
          <a:xfrm>
            <a:off x="2793570" y="2881964"/>
            <a:ext cx="3002565" cy="5470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33177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US" altLang="en-US" dirty="0" smtClean="0"/>
              <a:t>Data Download</a:t>
            </a:r>
          </a:p>
        </p:txBody>
      </p:sp>
      <p:sp>
        <p:nvSpPr>
          <p:cNvPr id="8196" name="Content Placeholder 2"/>
          <p:cNvSpPr>
            <a:spLocks noGrp="1"/>
          </p:cNvSpPr>
          <p:nvPr>
            <p:ph idx="1"/>
          </p:nvPr>
        </p:nvSpPr>
        <p:spPr>
          <a:xfrm>
            <a:off x="6084168" y="1340768"/>
            <a:ext cx="2880444" cy="4596929"/>
          </a:xfrm>
        </p:spPr>
        <p:txBody>
          <a:bodyPr>
            <a:normAutofit/>
          </a:bodyPr>
          <a:lstStyle/>
          <a:p>
            <a:r>
              <a:rPr lang="en-GB" altLang="en-US" sz="2000" dirty="0" smtClean="0"/>
              <a:t>All available OS map data </a:t>
            </a:r>
          </a:p>
          <a:p>
            <a:r>
              <a:rPr lang="en-GB" altLang="en-US" sz="2000" dirty="0" smtClean="0"/>
              <a:t>Download several map products in one order</a:t>
            </a:r>
          </a:p>
          <a:p>
            <a:r>
              <a:rPr lang="en-GB" altLang="en-US" sz="2000" dirty="0" smtClean="0"/>
              <a:t>5 categories of map data</a:t>
            </a:r>
          </a:p>
          <a:p>
            <a:r>
              <a:rPr lang="en-GB" altLang="en-US" sz="2000" dirty="0" smtClean="0"/>
              <a:t>3 steps to order map data</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 y="1340769"/>
            <a:ext cx="5760000" cy="3983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53189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Using Data Download</a:t>
            </a:r>
            <a:endParaRPr lang="en-GB" b="1" dirty="0"/>
          </a:p>
        </p:txBody>
      </p:sp>
      <p:sp>
        <p:nvSpPr>
          <p:cNvPr id="3" name="Content Placeholder 2"/>
          <p:cNvSpPr>
            <a:spLocks noGrp="1"/>
          </p:cNvSpPr>
          <p:nvPr>
            <p:ph idx="1"/>
          </p:nvPr>
        </p:nvSpPr>
        <p:spPr>
          <a:xfrm>
            <a:off x="6084168" y="1340768"/>
            <a:ext cx="2962672" cy="4652806"/>
          </a:xfrm>
        </p:spPr>
        <p:txBody>
          <a:bodyPr>
            <a:normAutofit/>
          </a:bodyPr>
          <a:lstStyle/>
          <a:p>
            <a:pPr marL="0" indent="0">
              <a:buNone/>
            </a:pPr>
            <a:r>
              <a:rPr lang="en-GB" sz="2400" dirty="0" smtClean="0"/>
              <a:t>Three step process:</a:t>
            </a:r>
          </a:p>
          <a:p>
            <a:pPr marL="457200" indent="-457200">
              <a:buFont typeface="+mj-lt"/>
              <a:buAutoNum type="arabicPeriod"/>
            </a:pPr>
            <a:r>
              <a:rPr lang="en-GB" sz="2000" dirty="0" smtClean="0"/>
              <a:t>Select area</a:t>
            </a:r>
          </a:p>
          <a:p>
            <a:pPr marL="457200" indent="-457200">
              <a:buFont typeface="+mj-lt"/>
              <a:buAutoNum type="arabicPeriod"/>
            </a:pPr>
            <a:r>
              <a:rPr lang="en-GB" sz="2000" dirty="0" smtClean="0"/>
              <a:t>Choose data</a:t>
            </a:r>
          </a:p>
          <a:p>
            <a:pPr marL="457200" indent="-457200">
              <a:buFont typeface="+mj-lt"/>
              <a:buAutoNum type="arabicPeriod"/>
            </a:pPr>
            <a:r>
              <a:rPr lang="en-GB" sz="2000" dirty="0" smtClean="0"/>
              <a:t>Add to basket</a:t>
            </a:r>
          </a:p>
          <a:p>
            <a:pPr lvl="1"/>
            <a:r>
              <a:rPr lang="en-GB" sz="1800" dirty="0" smtClean="0"/>
              <a:t>Options to change format, version and layers</a:t>
            </a:r>
            <a:endParaRPr lang="en-GB" sz="1800"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998" y="1340769"/>
            <a:ext cx="5760000" cy="3761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5115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r>
              <a:rPr lang="en-GB" altLang="en-US" smtClean="0"/>
              <a:t>Basket options</a:t>
            </a:r>
          </a:p>
        </p:txBody>
      </p:sp>
      <p:sp>
        <p:nvSpPr>
          <p:cNvPr id="6" name="Content Placeholder 2"/>
          <p:cNvSpPr txBox="1">
            <a:spLocks/>
          </p:cNvSpPr>
          <p:nvPr/>
        </p:nvSpPr>
        <p:spPr>
          <a:xfrm>
            <a:off x="1063295" y="4653136"/>
            <a:ext cx="6965088" cy="1584176"/>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en-US" sz="2400" b="1" smtClean="0"/>
              <a:t>Dataset options:</a:t>
            </a:r>
          </a:p>
          <a:p>
            <a:r>
              <a:rPr lang="en-US" altLang="en-US" sz="2400" b="1" smtClean="0"/>
              <a:t>Version</a:t>
            </a:r>
            <a:r>
              <a:rPr lang="en-US" altLang="en-US" sz="2400" smtClean="0"/>
              <a:t> – dataset version as released by Ordnance Survey</a:t>
            </a:r>
          </a:p>
          <a:p>
            <a:r>
              <a:rPr lang="en-US" altLang="en-US" sz="2400" b="1" smtClean="0"/>
              <a:t>Format</a:t>
            </a:r>
            <a:r>
              <a:rPr lang="en-US" altLang="en-US" sz="2400" smtClean="0"/>
              <a:t> – note different datasets available in different formats</a:t>
            </a:r>
          </a:p>
          <a:p>
            <a:r>
              <a:rPr lang="en-US" altLang="en-US" sz="2400" b="1" smtClean="0"/>
              <a:t>Theme</a:t>
            </a:r>
            <a:r>
              <a:rPr lang="en-US" altLang="en-US" sz="2400" smtClean="0"/>
              <a:t> – some datasets are available in different styles e.g. full colour and line drawing</a:t>
            </a:r>
          </a:p>
          <a:p>
            <a:r>
              <a:rPr lang="en-US" altLang="en-US" sz="2400" b="1" smtClean="0"/>
              <a:t>Layers</a:t>
            </a:r>
            <a:r>
              <a:rPr lang="en-US" altLang="en-US" sz="2400" smtClean="0"/>
              <a:t> – use this to download some features from the full dataset, e.g. just building features from OS MasterMap Topography Layer</a:t>
            </a:r>
            <a:endParaRPr lang="en-US" altLang="en-US" sz="2400"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792" y="1291162"/>
            <a:ext cx="7038095" cy="3228571"/>
          </a:xfrm>
          <a:prstGeom prst="rect">
            <a:avLst/>
          </a:prstGeom>
        </p:spPr>
      </p:pic>
    </p:spTree>
    <p:extLst>
      <p:ext uri="{BB962C8B-B14F-4D97-AF65-F5344CB8AC3E}">
        <p14:creationId xmlns:p14="http://schemas.microsoft.com/office/powerpoint/2010/main" val="2418677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Follow-up	</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After the webinar, we will send you links to:</a:t>
            </a:r>
          </a:p>
          <a:p>
            <a:r>
              <a:rPr lang="en-GB" sz="2400" dirty="0" smtClean="0"/>
              <a:t>Webinar Recording (YouTube)</a:t>
            </a:r>
          </a:p>
          <a:p>
            <a:r>
              <a:rPr lang="en-GB" sz="2400" dirty="0" smtClean="0"/>
              <a:t>Slides</a:t>
            </a:r>
          </a:p>
          <a:p>
            <a:r>
              <a:rPr lang="en-GB" sz="2400" dirty="0" smtClean="0"/>
              <a:t>Transcript of all Questions and Answers</a:t>
            </a:r>
          </a:p>
          <a:p>
            <a:r>
              <a:rPr lang="en-GB" sz="2400" dirty="0" smtClean="0"/>
              <a:t>Feedback form</a:t>
            </a:r>
          </a:p>
          <a:p>
            <a:endParaRPr lang="en-GB" sz="24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402466"/>
            <a:ext cx="3873847" cy="241050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6319" y="4005941"/>
            <a:ext cx="2821533" cy="1552749"/>
          </a:xfrm>
          <a:prstGeom prst="rect">
            <a:avLst/>
          </a:prstGeom>
        </p:spPr>
      </p:pic>
    </p:spTree>
    <p:extLst>
      <p:ext uri="{BB962C8B-B14F-4D97-AF65-F5344CB8AC3E}">
        <p14:creationId xmlns:p14="http://schemas.microsoft.com/office/powerpoint/2010/main" val="953691286"/>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Poll</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What software do you use regularly with map data? Tick ALL that apply.</a:t>
            </a:r>
          </a:p>
          <a:p>
            <a:pPr marL="0" indent="0">
              <a:buNone/>
            </a:pPr>
            <a:endParaRPr lang="en-GB" dirty="0" smtClean="0"/>
          </a:p>
          <a:p>
            <a:r>
              <a:rPr lang="en-GB" dirty="0" smtClean="0"/>
              <a:t>AutoCAD</a:t>
            </a:r>
          </a:p>
          <a:p>
            <a:r>
              <a:rPr lang="en-GB" dirty="0" smtClean="0"/>
              <a:t>AutoCAD Map 3D</a:t>
            </a:r>
          </a:p>
          <a:p>
            <a:r>
              <a:rPr lang="en-GB" dirty="0" err="1" smtClean="0"/>
              <a:t>VectorWorks</a:t>
            </a:r>
            <a:endParaRPr lang="en-GB" dirty="0" smtClean="0"/>
          </a:p>
          <a:p>
            <a:r>
              <a:rPr lang="en-GB" dirty="0" smtClean="0"/>
              <a:t>ArcGIS</a:t>
            </a:r>
          </a:p>
          <a:p>
            <a:r>
              <a:rPr lang="en-GB" dirty="0" smtClean="0"/>
              <a:t>Other</a:t>
            </a:r>
          </a:p>
          <a:p>
            <a:pPr marL="0" indent="0">
              <a:buNone/>
            </a:pPr>
            <a:endParaRPr lang="en-GB" dirty="0" smtClean="0"/>
          </a:p>
          <a:p>
            <a:endParaRPr lang="en-GB" dirty="0"/>
          </a:p>
        </p:txBody>
      </p:sp>
    </p:spTree>
    <p:extLst>
      <p:ext uri="{BB962C8B-B14F-4D97-AF65-F5344CB8AC3E}">
        <p14:creationId xmlns:p14="http://schemas.microsoft.com/office/powerpoint/2010/main" val="10732051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How do I use the data?</a:t>
            </a:r>
            <a:endParaRPr lang="en-GB" dirty="0"/>
          </a:p>
        </p:txBody>
      </p:sp>
      <p:sp>
        <p:nvSpPr>
          <p:cNvPr id="3" name="Content Placeholder 2"/>
          <p:cNvSpPr>
            <a:spLocks noGrp="1"/>
          </p:cNvSpPr>
          <p:nvPr>
            <p:ph idx="1"/>
          </p:nvPr>
        </p:nvSpPr>
        <p:spPr/>
        <p:txBody>
          <a:bodyPr>
            <a:normAutofit fontScale="92500"/>
          </a:bodyPr>
          <a:lstStyle/>
          <a:p>
            <a:pPr marL="400050"/>
            <a:r>
              <a:rPr lang="en-GB" dirty="0" smtClean="0"/>
              <a:t>Viewing </a:t>
            </a:r>
            <a:r>
              <a:rPr lang="en-GB" dirty="0" err="1" smtClean="0"/>
              <a:t>MasterMap</a:t>
            </a:r>
            <a:r>
              <a:rPr lang="en-GB" dirty="0" smtClean="0"/>
              <a:t> Topography Layer</a:t>
            </a:r>
          </a:p>
          <a:p>
            <a:pPr marL="800100" lvl="1"/>
            <a:r>
              <a:rPr lang="en-GB" dirty="0" smtClean="0"/>
              <a:t>Two styles: full colour and plan/outline</a:t>
            </a:r>
          </a:p>
          <a:p>
            <a:pPr marL="800100" lvl="1"/>
            <a:r>
              <a:rPr lang="en-GB" dirty="0" smtClean="0"/>
              <a:t>Attributes stored </a:t>
            </a:r>
            <a:r>
              <a:rPr lang="en-GB" dirty="0"/>
              <a:t>as Extended Attribute Data (</a:t>
            </a:r>
            <a:r>
              <a:rPr lang="en-GB" dirty="0" err="1" smtClean="0"/>
              <a:t>Xdata</a:t>
            </a:r>
            <a:r>
              <a:rPr lang="en-GB" dirty="0" smtClean="0"/>
              <a:t>)</a:t>
            </a:r>
          </a:p>
          <a:p>
            <a:pPr marL="400050"/>
            <a:r>
              <a:rPr lang="en-GB" dirty="0" smtClean="0"/>
              <a:t>Viewing </a:t>
            </a:r>
            <a:r>
              <a:rPr lang="en-GB" dirty="0" err="1" smtClean="0"/>
              <a:t>MasterMap</a:t>
            </a:r>
            <a:r>
              <a:rPr lang="en-GB" dirty="0" smtClean="0"/>
              <a:t> Building Height Attribute</a:t>
            </a:r>
          </a:p>
          <a:p>
            <a:pPr marL="800100" lvl="1"/>
            <a:r>
              <a:rPr lang="en-GB" dirty="0" smtClean="0"/>
              <a:t>Buildings floating in mid air</a:t>
            </a:r>
          </a:p>
          <a:p>
            <a:pPr marL="800100" lvl="1"/>
            <a:r>
              <a:rPr lang="en-GB" dirty="0" smtClean="0"/>
              <a:t>Attach Terrain 5 contours</a:t>
            </a:r>
          </a:p>
          <a:p>
            <a:pPr marL="400050"/>
            <a:r>
              <a:rPr lang="en-GB" dirty="0" smtClean="0"/>
              <a:t>Lots of work done to ensure all datasets align correctly</a:t>
            </a:r>
          </a:p>
          <a:p>
            <a:pPr marL="800100" lvl="1"/>
            <a:r>
              <a:rPr lang="en-GB" dirty="0" smtClean="0"/>
              <a:t>All data in British National Grid</a:t>
            </a:r>
          </a:p>
          <a:p>
            <a:pPr marL="800100" lvl="1"/>
            <a:r>
              <a:rPr lang="en-GB" dirty="0" smtClean="0"/>
              <a:t>All data uses metres as unit of measurement</a:t>
            </a:r>
          </a:p>
          <a:p>
            <a:pPr marL="400050"/>
            <a:endParaRPr lang="en-GB" dirty="0"/>
          </a:p>
          <a:p>
            <a:pPr marL="400050"/>
            <a:r>
              <a:rPr lang="en-GB" dirty="0" smtClean="0"/>
              <a:t>3D visualisation with Building Height Attribute in </a:t>
            </a:r>
            <a:r>
              <a:rPr lang="en-GB" dirty="0" err="1" smtClean="0"/>
              <a:t>InfraWorks</a:t>
            </a:r>
            <a:endParaRPr lang="en-GB" dirty="0"/>
          </a:p>
          <a:p>
            <a:endParaRPr lang="en-GB" dirty="0"/>
          </a:p>
        </p:txBody>
      </p:sp>
    </p:spTree>
    <p:extLst>
      <p:ext uri="{BB962C8B-B14F-4D97-AF65-F5344CB8AC3E}">
        <p14:creationId xmlns:p14="http://schemas.microsoft.com/office/powerpoint/2010/main" val="16252620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Add OS </a:t>
            </a:r>
            <a:r>
              <a:rPr lang="en-GB" dirty="0" err="1"/>
              <a:t>MasterMap</a:t>
            </a:r>
            <a:r>
              <a:rPr lang="en-GB" dirty="0"/>
              <a:t> topography to </a:t>
            </a:r>
            <a:r>
              <a:rPr lang="en-GB" dirty="0" smtClean="0"/>
              <a:t>AutoCAD</a:t>
            </a:r>
            <a:endParaRPr lang="en-GB" dirty="0"/>
          </a:p>
        </p:txBody>
      </p:sp>
      <p:sp>
        <p:nvSpPr>
          <p:cNvPr id="3" name="Content Placeholder 2"/>
          <p:cNvSpPr>
            <a:spLocks noGrp="1"/>
          </p:cNvSpPr>
          <p:nvPr>
            <p:ph idx="1"/>
          </p:nvPr>
        </p:nvSpPr>
        <p:spPr/>
        <p:txBody>
          <a:bodyPr>
            <a:normAutofit/>
          </a:bodyPr>
          <a:lstStyle/>
          <a:p>
            <a:r>
              <a:rPr lang="en-GB" dirty="0" smtClean="0"/>
              <a:t>DWG format:</a:t>
            </a:r>
          </a:p>
          <a:p>
            <a:pPr lvl="1"/>
            <a:r>
              <a:rPr lang="en-GB" dirty="0" smtClean="0"/>
              <a:t>Will open directly in AutoCAD products</a:t>
            </a:r>
          </a:p>
          <a:p>
            <a:pPr lvl="1"/>
            <a:r>
              <a:rPr lang="en-GB" dirty="0" smtClean="0"/>
              <a:t>Includes default OS representation</a:t>
            </a:r>
          </a:p>
          <a:p>
            <a:pPr lvl="1"/>
            <a:r>
              <a:rPr lang="en-GB" dirty="0" smtClean="0"/>
              <a:t>Attributes stored as Extended Attribute Data (</a:t>
            </a:r>
            <a:r>
              <a:rPr lang="en-GB" dirty="0" err="1" smtClean="0"/>
              <a:t>Xdata</a:t>
            </a:r>
            <a:r>
              <a:rPr lang="en-GB" dirty="0" smtClean="0"/>
              <a:t>), which is not easy to interrogate</a:t>
            </a:r>
          </a:p>
          <a:p>
            <a:r>
              <a:rPr lang="en-GB" dirty="0" smtClean="0"/>
              <a:t>GML format:</a:t>
            </a:r>
          </a:p>
          <a:p>
            <a:pPr lvl="1"/>
            <a:r>
              <a:rPr lang="en-GB" dirty="0" smtClean="0"/>
              <a:t>Can be imported in to AutoCAD</a:t>
            </a:r>
          </a:p>
          <a:p>
            <a:pPr lvl="1"/>
            <a:r>
              <a:rPr lang="en-GB" dirty="0"/>
              <a:t>Minimal representation</a:t>
            </a:r>
          </a:p>
          <a:p>
            <a:pPr lvl="1"/>
            <a:r>
              <a:rPr lang="en-GB" dirty="0" smtClean="0"/>
              <a:t>Control over which features are imported</a:t>
            </a:r>
          </a:p>
          <a:p>
            <a:pPr lvl="1"/>
            <a:r>
              <a:rPr lang="en-GB" dirty="0" smtClean="0"/>
              <a:t>More detailed attribute analysis possible</a:t>
            </a:r>
          </a:p>
          <a:p>
            <a:pPr lvl="1"/>
            <a:r>
              <a:rPr lang="en-GB" dirty="0" smtClean="0"/>
              <a:t>Can control the order in which layers are drawn</a:t>
            </a:r>
          </a:p>
          <a:p>
            <a:pPr lvl="1"/>
            <a:endParaRPr lang="en-GB" dirty="0" smtClean="0"/>
          </a:p>
        </p:txBody>
      </p:sp>
    </p:spTree>
    <p:extLst>
      <p:ext uri="{BB962C8B-B14F-4D97-AF65-F5344CB8AC3E}">
        <p14:creationId xmlns:p14="http://schemas.microsoft.com/office/powerpoint/2010/main" val="2775085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3D visualisation with </a:t>
            </a:r>
            <a:r>
              <a:rPr lang="en-GB" dirty="0"/>
              <a:t>Building Height </a:t>
            </a:r>
            <a:r>
              <a:rPr lang="en-GB" dirty="0" smtClean="0"/>
              <a:t>Attribute (BHA)</a:t>
            </a:r>
            <a:endParaRPr lang="en-GB" dirty="0"/>
          </a:p>
        </p:txBody>
      </p:sp>
      <p:sp>
        <p:nvSpPr>
          <p:cNvPr id="3" name="Content Placeholder 2"/>
          <p:cNvSpPr>
            <a:spLocks noGrp="1"/>
          </p:cNvSpPr>
          <p:nvPr>
            <p:ph idx="1"/>
          </p:nvPr>
        </p:nvSpPr>
        <p:spPr/>
        <p:txBody>
          <a:bodyPr/>
          <a:lstStyle/>
          <a:p>
            <a:r>
              <a:rPr lang="en-GB" dirty="0" smtClean="0"/>
              <a:t>Download the following from Digimap:</a:t>
            </a:r>
          </a:p>
          <a:p>
            <a:pPr lvl="1"/>
            <a:r>
              <a:rPr lang="en-GB" dirty="0" smtClean="0"/>
              <a:t>Building Height Attribute in DWG format;</a:t>
            </a:r>
          </a:p>
          <a:p>
            <a:pPr lvl="1"/>
            <a:r>
              <a:rPr lang="en-GB" dirty="0" smtClean="0"/>
              <a:t>DTM surface (e.g. Terrain 5 or Terrain 50);</a:t>
            </a:r>
          </a:p>
          <a:p>
            <a:pPr lvl="1"/>
            <a:r>
              <a:rPr lang="en-GB" dirty="0" smtClean="0"/>
              <a:t>Any other backdrop mapping as required (e.g. Aerial Imagery or </a:t>
            </a:r>
            <a:r>
              <a:rPr lang="en-GB" dirty="0" err="1" smtClean="0"/>
              <a:t>MasterMap</a:t>
            </a:r>
            <a:r>
              <a:rPr lang="en-GB" dirty="0" smtClean="0"/>
              <a:t> Raster).</a:t>
            </a:r>
          </a:p>
          <a:p>
            <a:r>
              <a:rPr lang="en-GB" dirty="0" smtClean="0"/>
              <a:t>Can be viewed in a variety of packages including AutoCAD Map 3D or </a:t>
            </a:r>
            <a:r>
              <a:rPr lang="en-GB" dirty="0" err="1" smtClean="0"/>
              <a:t>InfraWorks</a:t>
            </a:r>
            <a:r>
              <a:rPr lang="en-GB" dirty="0" smtClean="0"/>
              <a:t>.</a:t>
            </a:r>
            <a:endParaRPr lang="en-GB" dirty="0"/>
          </a:p>
        </p:txBody>
      </p:sp>
    </p:spTree>
    <p:extLst>
      <p:ext uri="{BB962C8B-B14F-4D97-AF65-F5344CB8AC3E}">
        <p14:creationId xmlns:p14="http://schemas.microsoft.com/office/powerpoint/2010/main" val="22378988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a:p>
        </p:txBody>
      </p:sp>
      <p:pic>
        <p:nvPicPr>
          <p:cNvPr id="5" name="Content Placeholder 4"/>
          <p:cNvPicPr>
            <a:picLocks noGrp="1" noChangeAspect="1"/>
          </p:cNvPicPr>
          <p:nvPr>
            <p:ph idx="1"/>
          </p:nvPr>
        </p:nvPicPr>
        <p:blipFill>
          <a:blip r:embed="rId2"/>
          <a:stretch>
            <a:fillRect/>
          </a:stretch>
        </p:blipFill>
        <p:spPr>
          <a:xfrm>
            <a:off x="1" y="601664"/>
            <a:ext cx="9144000" cy="5524500"/>
          </a:xfrm>
          <a:prstGeom prst="rect">
            <a:avLst/>
          </a:prstGeom>
        </p:spPr>
      </p:pic>
    </p:spTree>
    <p:extLst>
      <p:ext uri="{BB962C8B-B14F-4D97-AF65-F5344CB8AC3E}">
        <p14:creationId xmlns:p14="http://schemas.microsoft.com/office/powerpoint/2010/main" val="3922356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Recent developments</a:t>
            </a:r>
            <a:endParaRPr lang="en-GB" dirty="0"/>
          </a:p>
        </p:txBody>
      </p:sp>
      <p:sp>
        <p:nvSpPr>
          <p:cNvPr id="3" name="Content Placeholder 2"/>
          <p:cNvSpPr>
            <a:spLocks noGrp="1"/>
          </p:cNvSpPr>
          <p:nvPr>
            <p:ph idx="1"/>
          </p:nvPr>
        </p:nvSpPr>
        <p:spPr>
          <a:xfrm>
            <a:off x="4499992" y="1418222"/>
            <a:ext cx="4186808" cy="3450938"/>
          </a:xfrm>
        </p:spPr>
        <p:txBody>
          <a:bodyPr>
            <a:normAutofit fontScale="92500" lnSpcReduction="10000"/>
          </a:bodyPr>
          <a:lstStyle/>
          <a:p>
            <a:r>
              <a:rPr lang="en-GB" dirty="0"/>
              <a:t>OS Terrain 5 DTM in XYZ </a:t>
            </a:r>
            <a:r>
              <a:rPr lang="en-GB" dirty="0" smtClean="0"/>
              <a:t>format</a:t>
            </a:r>
          </a:p>
          <a:p>
            <a:r>
              <a:rPr lang="en-GB" dirty="0" smtClean="0"/>
              <a:t>Standardised all DWG data to use British National Grid so that they overlay correctly</a:t>
            </a:r>
          </a:p>
          <a:p>
            <a:r>
              <a:rPr lang="en-GB" dirty="0" smtClean="0"/>
              <a:t>Release of Aerial Digimap</a:t>
            </a:r>
          </a:p>
          <a:p>
            <a:r>
              <a:rPr lang="en-GB" dirty="0" smtClean="0"/>
              <a:t>Release of Lidar Digimap</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374813"/>
            <a:ext cx="3600000" cy="3566355"/>
          </a:xfrm>
          <a:prstGeom prst="rect">
            <a:avLst/>
          </a:prstGeom>
        </p:spPr>
      </p:pic>
      <p:sp>
        <p:nvSpPr>
          <p:cNvPr id="5" name="TextBox 4"/>
          <p:cNvSpPr txBox="1"/>
          <p:nvPr/>
        </p:nvSpPr>
        <p:spPr>
          <a:xfrm>
            <a:off x="467544" y="5301208"/>
            <a:ext cx="8208912" cy="646331"/>
          </a:xfrm>
          <a:prstGeom prst="rect">
            <a:avLst/>
          </a:prstGeom>
          <a:noFill/>
        </p:spPr>
        <p:txBody>
          <a:bodyPr wrap="square" rtlCol="0">
            <a:spAutoFit/>
          </a:bodyPr>
          <a:lstStyle/>
          <a:p>
            <a:pPr algn="ctr"/>
            <a:r>
              <a:rPr lang="en-GB" i="1" dirty="0">
                <a:solidFill>
                  <a:schemeClr val="tx2"/>
                </a:solidFill>
              </a:rPr>
              <a:t>If there is anything you would like to see added to the service, please send your suggestions to </a:t>
            </a:r>
            <a:r>
              <a:rPr lang="en-GB" i="1" dirty="0">
                <a:solidFill>
                  <a:schemeClr val="tx2"/>
                </a:solidFill>
                <a:hlinkClick r:id="rId3"/>
              </a:rPr>
              <a:t>edina@ed.ac.uk</a:t>
            </a:r>
            <a:r>
              <a:rPr lang="en-GB" i="1" dirty="0" smtClean="0">
                <a:solidFill>
                  <a:schemeClr val="tx2"/>
                </a:solidFill>
              </a:rPr>
              <a:t>!</a:t>
            </a:r>
            <a:endParaRPr lang="en-GB" i="1" dirty="0">
              <a:solidFill>
                <a:schemeClr val="tx2"/>
              </a:solidFill>
            </a:endParaRPr>
          </a:p>
        </p:txBody>
      </p:sp>
    </p:spTree>
    <p:extLst>
      <p:ext uri="{BB962C8B-B14F-4D97-AF65-F5344CB8AC3E}">
        <p14:creationId xmlns:p14="http://schemas.microsoft.com/office/powerpoint/2010/main" val="2228163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92695"/>
          </a:xfrm>
        </p:spPr>
        <p:txBody>
          <a:bodyPr/>
          <a:lstStyle/>
          <a:p>
            <a:r>
              <a:rPr lang="en-GB" b="1" dirty="0" smtClean="0"/>
              <a:t>Resources</a:t>
            </a:r>
            <a:endParaRPr lang="en-GB" b="1" dirty="0"/>
          </a:p>
        </p:txBody>
      </p:sp>
      <p:sp>
        <p:nvSpPr>
          <p:cNvPr id="4" name="Rectangle 3"/>
          <p:cNvSpPr>
            <a:spLocks noGrp="1" noChangeArrowheads="1"/>
          </p:cNvSpPr>
          <p:nvPr>
            <p:ph idx="1"/>
          </p:nvPr>
        </p:nvSpPr>
        <p:spPr>
          <a:xfrm>
            <a:off x="323528" y="5617716"/>
            <a:ext cx="7659316" cy="1218158"/>
          </a:xfrm>
        </p:spPr>
        <p:txBody>
          <a:bodyPr>
            <a:normAutofit/>
          </a:bodyPr>
          <a:lstStyle/>
          <a:p>
            <a:pPr marL="0" indent="0">
              <a:buNone/>
            </a:pPr>
            <a:r>
              <a:rPr lang="en-GB" sz="2000" b="1" dirty="0" smtClean="0"/>
              <a:t>Digimap Resource </a:t>
            </a:r>
            <a:r>
              <a:rPr lang="en-GB" sz="2000" b="1" dirty="0"/>
              <a:t>centre: </a:t>
            </a:r>
            <a:r>
              <a:rPr lang="en-GB" sz="2000" dirty="0">
                <a:hlinkClick r:id="rId3"/>
              </a:rPr>
              <a:t>http://</a:t>
            </a:r>
            <a:r>
              <a:rPr lang="en-GB" sz="2000" dirty="0" smtClean="0">
                <a:hlinkClick r:id="rId3"/>
              </a:rPr>
              <a:t>digimap.edina.ac.uk/webhelp/resources/index.html</a:t>
            </a:r>
            <a:endParaRPr lang="en-GB" sz="2000" dirty="0" smtClean="0"/>
          </a:p>
          <a:p>
            <a:endParaRPr lang="en-GB" sz="2400" dirty="0" smtClean="0"/>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1772816"/>
            <a:ext cx="2447925"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6263389" y="4278037"/>
            <a:ext cx="1152128"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C:\Users\Ian\AppData\Local\Temp\SNAGHTML6794f38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200" y="919163"/>
            <a:ext cx="4724400" cy="29337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168643" y="1855267"/>
            <a:ext cx="1656184" cy="6480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73053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AutoCAD pages</a:t>
            </a:r>
            <a:endParaRPr lang="en-GB"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412776"/>
            <a:ext cx="4608512" cy="4620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71088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Questions?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6550" y="1885156"/>
            <a:ext cx="5930900" cy="3263900"/>
          </a:xfrm>
          <a:prstGeom prst="rect">
            <a:avLst/>
          </a:prstGeom>
        </p:spPr>
      </p:pic>
    </p:spTree>
    <p:extLst>
      <p:ext uri="{BB962C8B-B14F-4D97-AF65-F5344CB8AC3E}">
        <p14:creationId xmlns:p14="http://schemas.microsoft.com/office/powerpoint/2010/main" val="3439806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4360" y="908720"/>
            <a:ext cx="8435280" cy="2677656"/>
          </a:xfrm>
          <a:prstGeom prst="rect">
            <a:avLst/>
          </a:prstGeom>
          <a:noFill/>
        </p:spPr>
        <p:txBody>
          <a:bodyPr wrap="square" rtlCol="0">
            <a:spAutoFit/>
          </a:bodyPr>
          <a:lstStyle/>
          <a:p>
            <a:pPr marL="285750" indent="-285750">
              <a:buFont typeface="Arial" pitchFamily="34" charset="0"/>
              <a:buChar char="•"/>
            </a:pPr>
            <a:r>
              <a:rPr lang="en-GB" sz="2800" dirty="0" smtClean="0">
                <a:solidFill>
                  <a:schemeClr val="tx2"/>
                </a:solidFill>
              </a:rPr>
              <a:t>Datasets available in CAD format</a:t>
            </a:r>
          </a:p>
          <a:p>
            <a:pPr marL="285750" indent="-285750">
              <a:buFont typeface="Arial" pitchFamily="34" charset="0"/>
              <a:buChar char="•"/>
            </a:pPr>
            <a:endParaRPr lang="en-GB" sz="2800" dirty="0">
              <a:solidFill>
                <a:schemeClr val="tx2"/>
              </a:solidFill>
            </a:endParaRPr>
          </a:p>
          <a:p>
            <a:pPr marL="285750" indent="-285750">
              <a:buFont typeface="Arial" pitchFamily="34" charset="0"/>
              <a:buChar char="•"/>
            </a:pPr>
            <a:r>
              <a:rPr lang="en-GB" sz="2800" dirty="0" smtClean="0">
                <a:solidFill>
                  <a:schemeClr val="tx2"/>
                </a:solidFill>
              </a:rPr>
              <a:t>How to access the data</a:t>
            </a:r>
          </a:p>
          <a:p>
            <a:pPr marL="285750" indent="-285750">
              <a:buFont typeface="Arial" pitchFamily="34" charset="0"/>
              <a:buChar char="•"/>
            </a:pPr>
            <a:endParaRPr lang="en-GB" sz="2800" dirty="0" smtClean="0">
              <a:solidFill>
                <a:schemeClr val="tx2"/>
              </a:solidFill>
            </a:endParaRPr>
          </a:p>
          <a:p>
            <a:pPr marL="285750" indent="-285750">
              <a:buFont typeface="Arial" pitchFamily="34" charset="0"/>
              <a:buChar char="•"/>
            </a:pPr>
            <a:r>
              <a:rPr lang="en-GB" sz="2800" dirty="0" smtClean="0">
                <a:solidFill>
                  <a:schemeClr val="tx2"/>
                </a:solidFill>
              </a:rPr>
              <a:t>Using the data in AutoCAD</a:t>
            </a:r>
          </a:p>
          <a:p>
            <a:endParaRPr lang="en-GB" sz="2800" dirty="0" smtClean="0">
              <a:solidFill>
                <a:schemeClr val="tx2"/>
              </a:solidFill>
            </a:endParaRPr>
          </a:p>
        </p:txBody>
      </p:sp>
      <p:sp>
        <p:nvSpPr>
          <p:cNvPr id="5" name="Title 1"/>
          <p:cNvSpPr txBox="1">
            <a:spLocks/>
          </p:cNvSpPr>
          <p:nvPr/>
        </p:nvSpPr>
        <p:spPr>
          <a:xfrm>
            <a:off x="0" y="0"/>
            <a:ext cx="9144000" cy="692696"/>
          </a:xfrm>
          <a:prstGeom prst="rect">
            <a:avLst/>
          </a:prstGeom>
          <a:solidFill>
            <a:srgbClr val="2C3E62"/>
          </a:solidFill>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2"/>
                </a:solidFill>
                <a:latin typeface="+mj-lt"/>
                <a:ea typeface="+mj-ea"/>
                <a:cs typeface="+mj-cs"/>
              </a:defRPr>
            </a:lvl1pPr>
          </a:lstStyle>
          <a:p>
            <a:pPr algn="l"/>
            <a:r>
              <a:rPr lang="en-GB" b="1" dirty="0" smtClean="0">
                <a:solidFill>
                  <a:schemeClr val="bg1"/>
                </a:solidFill>
              </a:rPr>
              <a:t>Content</a:t>
            </a:r>
            <a:endParaRPr lang="en-GB" b="1" dirty="0">
              <a:solidFill>
                <a:schemeClr val="bg1"/>
              </a:solidFill>
            </a:endParaRPr>
          </a:p>
        </p:txBody>
      </p:sp>
    </p:spTree>
    <p:extLst>
      <p:ext uri="{BB962C8B-B14F-4D97-AF65-F5344CB8AC3E}">
        <p14:creationId xmlns:p14="http://schemas.microsoft.com/office/powerpoint/2010/main" val="2913478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Poll</a:t>
            </a:r>
            <a:endParaRPr lang="en-GB" dirty="0"/>
          </a:p>
        </p:txBody>
      </p:sp>
      <p:sp>
        <p:nvSpPr>
          <p:cNvPr id="3" name="Content Placeholder 2"/>
          <p:cNvSpPr>
            <a:spLocks noGrp="1"/>
          </p:cNvSpPr>
          <p:nvPr>
            <p:ph idx="1"/>
          </p:nvPr>
        </p:nvSpPr>
        <p:spPr/>
        <p:txBody>
          <a:bodyPr/>
          <a:lstStyle/>
          <a:p>
            <a:pPr marL="0" indent="0">
              <a:buNone/>
            </a:pPr>
            <a:r>
              <a:rPr lang="en-GB" dirty="0"/>
              <a:t>What is your current status at your institution</a:t>
            </a:r>
            <a:r>
              <a:rPr lang="en-GB" dirty="0" smtClean="0"/>
              <a:t>?</a:t>
            </a:r>
          </a:p>
          <a:p>
            <a:pPr marL="0" indent="0">
              <a:buNone/>
            </a:pPr>
            <a:endParaRPr lang="en-GB" dirty="0" smtClean="0"/>
          </a:p>
          <a:p>
            <a:r>
              <a:rPr lang="en-GB" dirty="0" smtClean="0"/>
              <a:t>Undergraduate</a:t>
            </a:r>
          </a:p>
          <a:p>
            <a:r>
              <a:rPr lang="en-GB" dirty="0" smtClean="0"/>
              <a:t>Postgraduate</a:t>
            </a:r>
          </a:p>
          <a:p>
            <a:r>
              <a:rPr lang="en-GB" dirty="0" smtClean="0"/>
              <a:t>Support staff</a:t>
            </a:r>
          </a:p>
          <a:p>
            <a:r>
              <a:rPr lang="en-GB" dirty="0" smtClean="0"/>
              <a:t>Academic staff</a:t>
            </a:r>
          </a:p>
          <a:p>
            <a:r>
              <a:rPr lang="en-GB" dirty="0" smtClean="0"/>
              <a:t>Other</a:t>
            </a:r>
            <a:endParaRPr lang="en-GB" dirty="0"/>
          </a:p>
        </p:txBody>
      </p:sp>
    </p:spTree>
    <p:extLst>
      <p:ext uri="{BB962C8B-B14F-4D97-AF65-F5344CB8AC3E}">
        <p14:creationId xmlns:p14="http://schemas.microsoft.com/office/powerpoint/2010/main" val="3248999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data is available in CAD format?</a:t>
            </a:r>
            <a:endParaRPr lang="en-GB" dirty="0"/>
          </a:p>
        </p:txBody>
      </p:sp>
      <p:sp>
        <p:nvSpPr>
          <p:cNvPr id="3" name="Content Placeholder 2"/>
          <p:cNvSpPr>
            <a:spLocks noGrp="1"/>
          </p:cNvSpPr>
          <p:nvPr>
            <p:ph idx="1"/>
          </p:nvPr>
        </p:nvSpPr>
        <p:spPr>
          <a:xfrm>
            <a:off x="420744" y="5229200"/>
            <a:ext cx="8229600" cy="648072"/>
          </a:xfrm>
        </p:spPr>
        <p:txBody>
          <a:bodyPr>
            <a:normAutofit lnSpcReduction="10000"/>
          </a:bodyPr>
          <a:lstStyle/>
          <a:p>
            <a:pPr marL="57150" indent="0" algn="ctr">
              <a:buNone/>
            </a:pPr>
            <a:r>
              <a:rPr lang="en-GB" sz="3800" u="sng" dirty="0" smtClean="0">
                <a:hlinkClick r:id="rId2"/>
              </a:rPr>
              <a:t>http</a:t>
            </a:r>
            <a:r>
              <a:rPr lang="en-GB" sz="3800" u="sng" dirty="0">
                <a:hlinkClick r:id="rId2"/>
              </a:rPr>
              <a:t>://</a:t>
            </a:r>
            <a:r>
              <a:rPr lang="en-GB" sz="3800" u="sng" dirty="0" smtClean="0">
                <a:hlinkClick r:id="rId2"/>
              </a:rPr>
              <a:t>bit.ly/OS_Formats</a:t>
            </a:r>
            <a:endParaRPr lang="en-GB" sz="3800" b="1" dirty="0"/>
          </a:p>
        </p:txBody>
      </p:sp>
      <p:graphicFrame>
        <p:nvGraphicFramePr>
          <p:cNvPr id="4" name="Table 3"/>
          <p:cNvGraphicFramePr>
            <a:graphicFrameLocks noGrp="1"/>
          </p:cNvGraphicFramePr>
          <p:nvPr>
            <p:extLst>
              <p:ext uri="{D42A27DB-BD31-4B8C-83A1-F6EECF244321}">
                <p14:modId xmlns:p14="http://schemas.microsoft.com/office/powerpoint/2010/main" val="4167691049"/>
              </p:ext>
            </p:extLst>
          </p:nvPr>
        </p:nvGraphicFramePr>
        <p:xfrm>
          <a:off x="467544" y="1113905"/>
          <a:ext cx="8136000" cy="3810000"/>
        </p:xfrm>
        <a:graphic>
          <a:graphicData uri="http://schemas.openxmlformats.org/drawingml/2006/table">
            <a:tbl>
              <a:tblPr firstRow="1" bandRow="1">
                <a:tableStyleId>{5C22544A-7EE6-4342-B048-85BDC9FD1C3A}</a:tableStyleId>
              </a:tblPr>
              <a:tblGrid>
                <a:gridCol w="5619199">
                  <a:extLst>
                    <a:ext uri="{9D8B030D-6E8A-4147-A177-3AD203B41FA5}">
                      <a16:colId xmlns:a16="http://schemas.microsoft.com/office/drawing/2014/main" val="20000"/>
                    </a:ext>
                  </a:extLst>
                </a:gridCol>
                <a:gridCol w="2516801">
                  <a:extLst>
                    <a:ext uri="{9D8B030D-6E8A-4147-A177-3AD203B41FA5}">
                      <a16:colId xmlns:a16="http://schemas.microsoft.com/office/drawing/2014/main" val="20001"/>
                    </a:ext>
                  </a:extLst>
                </a:gridCol>
              </a:tblGrid>
              <a:tr h="298832">
                <a:tc>
                  <a:txBody>
                    <a:bodyPr/>
                    <a:lstStyle/>
                    <a:p>
                      <a:pPr algn="l"/>
                      <a:r>
                        <a:rPr lang="en-GB" sz="2400" dirty="0" smtClean="0"/>
                        <a:t>Vector datasets</a:t>
                      </a:r>
                      <a:endParaRPr lang="en-GB" sz="2400" dirty="0"/>
                    </a:p>
                  </a:txBody>
                  <a:tcPr/>
                </a:tc>
                <a:tc>
                  <a:txBody>
                    <a:bodyPr/>
                    <a:lstStyle/>
                    <a:p>
                      <a:pPr algn="l"/>
                      <a:r>
                        <a:rPr lang="en-GB" sz="2400" dirty="0" smtClean="0"/>
                        <a:t>CAD</a:t>
                      </a:r>
                      <a:r>
                        <a:rPr lang="en-GB" sz="2400" baseline="0" dirty="0" smtClean="0"/>
                        <a:t> f</a:t>
                      </a:r>
                      <a:r>
                        <a:rPr lang="en-GB" sz="2400" dirty="0" smtClean="0"/>
                        <a:t>ormats</a:t>
                      </a:r>
                      <a:endParaRPr lang="en-GB" sz="2400" dirty="0"/>
                    </a:p>
                  </a:txBody>
                  <a:tcPr/>
                </a:tc>
                <a:extLst>
                  <a:ext uri="{0D108BD9-81ED-4DB2-BD59-A6C34878D82A}">
                    <a16:rowId xmlns:a16="http://schemas.microsoft.com/office/drawing/2014/main" val="10000"/>
                  </a:ext>
                </a:extLst>
              </a:tr>
              <a:tr h="370840">
                <a:tc>
                  <a:txBody>
                    <a:bodyPr/>
                    <a:lstStyle/>
                    <a:p>
                      <a:pPr algn="l"/>
                      <a:r>
                        <a:rPr lang="en-GB" sz="2400" dirty="0" err="1" smtClean="0"/>
                        <a:t>MasterMap</a:t>
                      </a:r>
                      <a:r>
                        <a:rPr lang="en-GB" sz="2400" dirty="0" smtClean="0"/>
                        <a:t> Topography Layer</a:t>
                      </a:r>
                    </a:p>
                    <a:p>
                      <a:pPr marL="800100" lvl="1" indent="-342900" algn="l">
                        <a:buFont typeface="Arial" panose="020B0604020202020204" pitchFamily="34" charset="0"/>
                        <a:buChar char="•"/>
                      </a:pPr>
                      <a:r>
                        <a:rPr lang="en-GB" sz="2000" dirty="0" smtClean="0"/>
                        <a:t>Standard - full colour</a:t>
                      </a:r>
                      <a:r>
                        <a:rPr lang="en-GB" sz="2000" baseline="0" dirty="0" smtClean="0"/>
                        <a:t> </a:t>
                      </a:r>
                      <a:r>
                        <a:rPr lang="en-GB" sz="2000" dirty="0" smtClean="0"/>
                        <a:t>style</a:t>
                      </a:r>
                    </a:p>
                    <a:p>
                      <a:pPr marL="800100" lvl="1" indent="-342900" algn="l">
                        <a:buFont typeface="Arial" panose="020B0604020202020204" pitchFamily="34" charset="0"/>
                        <a:buChar char="•"/>
                      </a:pPr>
                      <a:r>
                        <a:rPr lang="en-GB" sz="2000" dirty="0" smtClean="0"/>
                        <a:t>Plan - outline style</a:t>
                      </a:r>
                      <a:endParaRPr lang="en-GB" sz="2000" dirty="0"/>
                    </a:p>
                  </a:txBody>
                  <a:tcPr/>
                </a:tc>
                <a:tc>
                  <a:txBody>
                    <a:bodyPr/>
                    <a:lstStyle/>
                    <a:p>
                      <a:pPr algn="l"/>
                      <a:r>
                        <a:rPr lang="en-GB" sz="2400" dirty="0" smtClean="0"/>
                        <a:t>DWG</a:t>
                      </a:r>
                      <a:endParaRPr lang="en-GB" sz="2400" dirty="0"/>
                    </a:p>
                  </a:txBody>
                  <a:tcPr/>
                </a:tc>
                <a:extLst>
                  <a:ext uri="{0D108BD9-81ED-4DB2-BD59-A6C34878D82A}">
                    <a16:rowId xmlns:a16="http://schemas.microsoft.com/office/drawing/2014/main" val="10001"/>
                  </a:ext>
                </a:extLst>
              </a:tr>
              <a:tr h="370840">
                <a:tc>
                  <a:txBody>
                    <a:bodyPr/>
                    <a:lstStyle/>
                    <a:p>
                      <a:pPr algn="l"/>
                      <a:r>
                        <a:rPr lang="en-GB" sz="2400" dirty="0" err="1" smtClean="0"/>
                        <a:t>MasterMap</a:t>
                      </a:r>
                      <a:r>
                        <a:rPr lang="en-GB" sz="2400" dirty="0" smtClean="0"/>
                        <a:t> Sites Layer </a:t>
                      </a:r>
                      <a:endParaRPr lang="en-GB" sz="2400" dirty="0"/>
                    </a:p>
                  </a:txBody>
                  <a:tcPr/>
                </a:tc>
                <a:tc>
                  <a:txBody>
                    <a:bodyPr/>
                    <a:lstStyle/>
                    <a:p>
                      <a:pPr algn="l"/>
                      <a:r>
                        <a:rPr lang="en-GB" sz="2400" dirty="0" smtClean="0"/>
                        <a:t>DWG</a:t>
                      </a:r>
                      <a:endParaRPr lang="en-GB" sz="2400" dirty="0"/>
                    </a:p>
                  </a:txBody>
                  <a:tcPr/>
                </a:tc>
                <a:extLst>
                  <a:ext uri="{0D108BD9-81ED-4DB2-BD59-A6C34878D82A}">
                    <a16:rowId xmlns:a16="http://schemas.microsoft.com/office/drawing/2014/main" val="10002"/>
                  </a:ext>
                </a:extLst>
              </a:tr>
              <a:tr h="370840">
                <a:tc>
                  <a:txBody>
                    <a:bodyPr/>
                    <a:lstStyle/>
                    <a:p>
                      <a:pPr algn="l"/>
                      <a:r>
                        <a:rPr lang="en-GB" sz="2400" dirty="0" err="1" smtClean="0"/>
                        <a:t>MasterMap</a:t>
                      </a:r>
                      <a:r>
                        <a:rPr lang="en-GB" sz="2400" dirty="0" smtClean="0"/>
                        <a:t> Building Height Attribute (BHA)</a:t>
                      </a:r>
                      <a:endParaRPr lang="en-GB" sz="2400" dirty="0"/>
                    </a:p>
                  </a:txBody>
                  <a:tcPr/>
                </a:tc>
                <a:tc>
                  <a:txBody>
                    <a:bodyPr/>
                    <a:lstStyle/>
                    <a:p>
                      <a:pPr algn="l"/>
                      <a:r>
                        <a:rPr lang="en-GB" sz="2400" dirty="0" smtClean="0"/>
                        <a:t>DWG</a:t>
                      </a:r>
                      <a:endParaRPr lang="en-GB" sz="2400" dirty="0"/>
                    </a:p>
                  </a:txBody>
                  <a:tcPr/>
                </a:tc>
                <a:extLst>
                  <a:ext uri="{0D108BD9-81ED-4DB2-BD59-A6C34878D82A}">
                    <a16:rowId xmlns:a16="http://schemas.microsoft.com/office/drawing/2014/main" val="10003"/>
                  </a:ext>
                </a:extLst>
              </a:tr>
              <a:tr h="370840">
                <a:tc>
                  <a:txBody>
                    <a:bodyPr/>
                    <a:lstStyle/>
                    <a:p>
                      <a:pPr algn="l"/>
                      <a:r>
                        <a:rPr lang="en-GB" sz="2400" dirty="0" err="1" smtClean="0"/>
                        <a:t>VectorMap</a:t>
                      </a:r>
                      <a:r>
                        <a:rPr lang="en-GB" sz="2400" dirty="0" smtClean="0"/>
                        <a:t> Local </a:t>
                      </a:r>
                      <a:endParaRPr lang="en-GB" sz="2400" dirty="0"/>
                    </a:p>
                  </a:txBody>
                  <a:tcPr/>
                </a:tc>
                <a:tc>
                  <a:txBody>
                    <a:bodyPr/>
                    <a:lstStyle/>
                    <a:p>
                      <a:pPr algn="l"/>
                      <a:r>
                        <a:rPr lang="en-GB" sz="2400" dirty="0" smtClean="0"/>
                        <a:t>DWG</a:t>
                      </a:r>
                      <a:endParaRPr lang="en-GB" sz="2400" dirty="0"/>
                    </a:p>
                  </a:txBody>
                  <a:tcPr/>
                </a:tc>
                <a:extLst>
                  <a:ext uri="{0D108BD9-81ED-4DB2-BD59-A6C34878D82A}">
                    <a16:rowId xmlns:a16="http://schemas.microsoft.com/office/drawing/2014/main" val="10004"/>
                  </a:ext>
                </a:extLst>
              </a:tr>
              <a:tr h="370840">
                <a:tc>
                  <a:txBody>
                    <a:bodyPr/>
                    <a:lstStyle/>
                    <a:p>
                      <a:pPr algn="l"/>
                      <a:r>
                        <a:rPr lang="en-GB" sz="2400" dirty="0" err="1" smtClean="0"/>
                        <a:t>Strategi</a:t>
                      </a:r>
                      <a:r>
                        <a:rPr lang="en-GB" sz="2400" dirty="0" smtClean="0"/>
                        <a:t> </a:t>
                      </a:r>
                      <a:endParaRPr lang="en-GB" sz="2400" dirty="0"/>
                    </a:p>
                  </a:txBody>
                  <a:tcPr/>
                </a:tc>
                <a:tc>
                  <a:txBody>
                    <a:bodyPr/>
                    <a:lstStyle/>
                    <a:p>
                      <a:pPr algn="l"/>
                      <a:r>
                        <a:rPr lang="en-GB" sz="2400" dirty="0" smtClean="0"/>
                        <a:t>DXF</a:t>
                      </a:r>
                      <a:endParaRPr lang="en-GB" sz="2400" dirty="0"/>
                    </a:p>
                  </a:txBody>
                  <a:tcPr/>
                </a:tc>
                <a:extLst>
                  <a:ext uri="{0D108BD9-81ED-4DB2-BD59-A6C34878D82A}">
                    <a16:rowId xmlns:a16="http://schemas.microsoft.com/office/drawing/2014/main" val="10005"/>
                  </a:ext>
                </a:extLst>
              </a:tr>
              <a:tr h="370840">
                <a:tc>
                  <a:txBody>
                    <a:bodyPr/>
                    <a:lstStyle/>
                    <a:p>
                      <a:pPr algn="l"/>
                      <a:r>
                        <a:rPr lang="en-GB" sz="2400" dirty="0" smtClean="0"/>
                        <a:t>Meridian 2 </a:t>
                      </a:r>
                      <a:endParaRPr lang="en-GB" sz="2400" dirty="0"/>
                    </a:p>
                  </a:txBody>
                  <a:tcPr/>
                </a:tc>
                <a:tc>
                  <a:txBody>
                    <a:bodyPr/>
                    <a:lstStyle/>
                    <a:p>
                      <a:pPr algn="l"/>
                      <a:r>
                        <a:rPr lang="en-GB" sz="2400" dirty="0" smtClean="0"/>
                        <a:t>DXF</a:t>
                      </a:r>
                      <a:endParaRPr lang="en-GB" sz="24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23301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n-GB" altLang="en-US" dirty="0" smtClean="0"/>
              <a:t>OS </a:t>
            </a:r>
            <a:r>
              <a:rPr lang="en-GB" altLang="en-US" dirty="0" err="1" smtClean="0"/>
              <a:t>MasterMap</a:t>
            </a:r>
            <a:r>
              <a:rPr lang="en-GB" altLang="en-US" dirty="0" smtClean="0"/>
              <a:t> Topography Layer</a:t>
            </a:r>
          </a:p>
        </p:txBody>
      </p:sp>
      <p:sp>
        <p:nvSpPr>
          <p:cNvPr id="17412" name="Rectangle 1"/>
          <p:cNvSpPr>
            <a:spLocks noGrp="1" noChangeArrowheads="1"/>
          </p:cNvSpPr>
          <p:nvPr>
            <p:ph idx="1"/>
          </p:nvPr>
        </p:nvSpPr>
        <p:spPr>
          <a:xfrm>
            <a:off x="5364088" y="1124744"/>
            <a:ext cx="3528392" cy="4968552"/>
          </a:xfrm>
        </p:spPr>
        <p:txBody>
          <a:bodyPr>
            <a:normAutofit/>
          </a:bodyPr>
          <a:lstStyle/>
          <a:p>
            <a:r>
              <a:rPr lang="en-GB" altLang="en-US" sz="2000" dirty="0" smtClean="0"/>
              <a:t>Most detailed mapping from OS</a:t>
            </a:r>
          </a:p>
          <a:p>
            <a:r>
              <a:rPr lang="en-GB" altLang="en-US" sz="2000" dirty="0" smtClean="0"/>
              <a:t>Good for large scale projects covering small areas</a:t>
            </a:r>
          </a:p>
          <a:p>
            <a:r>
              <a:rPr lang="en-GB" altLang="en-US" sz="2000" dirty="0" smtClean="0"/>
              <a:t>Fully polygonised covering the whole of GB</a:t>
            </a:r>
          </a:p>
          <a:p>
            <a:r>
              <a:rPr lang="en-GB" altLang="en-US" sz="2000" dirty="0" smtClean="0"/>
              <a:t>Maps the type of features found on the ground</a:t>
            </a:r>
          </a:p>
          <a:p>
            <a:r>
              <a:rPr lang="en-GB" altLang="en-US" sz="2000" dirty="0" smtClean="0"/>
              <a:t>Two flavours:</a:t>
            </a:r>
          </a:p>
          <a:p>
            <a:pPr lvl="1"/>
            <a:r>
              <a:rPr lang="en-GB" altLang="en-US" sz="1600" dirty="0" smtClean="0"/>
              <a:t>Full colour (polygons)</a:t>
            </a:r>
          </a:p>
          <a:p>
            <a:pPr lvl="1"/>
            <a:r>
              <a:rPr lang="en-GB" altLang="en-US" sz="1600" dirty="0" smtClean="0"/>
              <a:t>Plan/outline (line work)</a:t>
            </a:r>
            <a:endParaRPr lang="en-GB" altLang="en-US" sz="1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19" y="1124744"/>
            <a:ext cx="5040000" cy="4995267"/>
          </a:xfrm>
          <a:prstGeom prst="rect">
            <a:avLst/>
          </a:prstGeom>
        </p:spPr>
      </p:pic>
      <p:sp>
        <p:nvSpPr>
          <p:cNvPr id="2" name="TextBox 1"/>
          <p:cNvSpPr txBox="1"/>
          <p:nvPr/>
        </p:nvSpPr>
        <p:spPr>
          <a:xfrm>
            <a:off x="436534" y="1259632"/>
            <a:ext cx="4608512" cy="369332"/>
          </a:xfrm>
          <a:prstGeom prst="rect">
            <a:avLst/>
          </a:prstGeom>
          <a:solidFill>
            <a:schemeClr val="bg1">
              <a:alpha val="75000"/>
            </a:schemeClr>
          </a:solidFill>
        </p:spPr>
        <p:txBody>
          <a:bodyPr wrap="square" rtlCol="0">
            <a:spAutoFit/>
          </a:bodyPr>
          <a:lstStyle/>
          <a:p>
            <a:pPr algn="ctr"/>
            <a:r>
              <a:rPr lang="en-GB" b="1" dirty="0" err="1" smtClean="0">
                <a:solidFill>
                  <a:schemeClr val="tx2"/>
                </a:solidFill>
              </a:rPr>
              <a:t>MasterMap</a:t>
            </a:r>
            <a:r>
              <a:rPr lang="en-GB" b="1" dirty="0" smtClean="0">
                <a:solidFill>
                  <a:schemeClr val="tx2"/>
                </a:solidFill>
              </a:rPr>
              <a:t> </a:t>
            </a:r>
            <a:r>
              <a:rPr lang="en-GB" b="1" dirty="0" err="1" smtClean="0">
                <a:solidFill>
                  <a:schemeClr val="tx2"/>
                </a:solidFill>
              </a:rPr>
              <a:t>Topogaphy</a:t>
            </a:r>
            <a:r>
              <a:rPr lang="en-GB" b="1" dirty="0" smtClean="0">
                <a:solidFill>
                  <a:schemeClr val="tx2"/>
                </a:solidFill>
              </a:rPr>
              <a:t> Layer (DWG format)</a:t>
            </a:r>
            <a:endParaRPr lang="en-GB" b="1" dirty="0">
              <a:solidFill>
                <a:schemeClr val="tx2"/>
              </a:solidFill>
            </a:endParaRPr>
          </a:p>
        </p:txBody>
      </p:sp>
      <p:sp>
        <p:nvSpPr>
          <p:cNvPr id="4" name="TextBox 3"/>
          <p:cNvSpPr txBox="1"/>
          <p:nvPr/>
        </p:nvSpPr>
        <p:spPr>
          <a:xfrm>
            <a:off x="508542" y="5733256"/>
            <a:ext cx="4464496" cy="246221"/>
          </a:xfrm>
          <a:prstGeom prst="rect">
            <a:avLst/>
          </a:prstGeom>
          <a:solidFill>
            <a:srgbClr val="FFFFFF">
              <a:alpha val="74902"/>
            </a:srgbClr>
          </a:solidFill>
        </p:spPr>
        <p:txBody>
          <a:bodyPr wrap="square" rtlCol="0">
            <a:spAutoFit/>
          </a:bodyPr>
          <a:lstStyle/>
          <a:p>
            <a:pPr algn="ctr"/>
            <a:r>
              <a:rPr lang="en-GB" sz="1000" dirty="0"/>
              <a:t>© Crown Copyright and Database Right </a:t>
            </a:r>
            <a:r>
              <a:rPr lang="en-GB" sz="1000" dirty="0" smtClean="0"/>
              <a:t>2017. </a:t>
            </a:r>
            <a:r>
              <a:rPr lang="en-GB" sz="1000" dirty="0"/>
              <a:t>Ordnance Survey (Digimap Licence)</a:t>
            </a:r>
          </a:p>
        </p:txBody>
      </p:sp>
    </p:spTree>
    <p:extLst>
      <p:ext uri="{BB962C8B-B14F-4D97-AF65-F5344CB8AC3E}">
        <p14:creationId xmlns:p14="http://schemas.microsoft.com/office/powerpoint/2010/main" val="4081468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Building Height Attribute</a:t>
            </a:r>
            <a:endParaRPr lang="en-GB" dirty="0"/>
          </a:p>
        </p:txBody>
      </p:sp>
      <p:sp>
        <p:nvSpPr>
          <p:cNvPr id="3" name="Content Placeholder 2"/>
          <p:cNvSpPr>
            <a:spLocks noGrp="1"/>
          </p:cNvSpPr>
          <p:nvPr>
            <p:ph idx="1"/>
          </p:nvPr>
        </p:nvSpPr>
        <p:spPr>
          <a:xfrm>
            <a:off x="5364088" y="1124744"/>
            <a:ext cx="3672408" cy="5001419"/>
          </a:xfrm>
        </p:spPr>
        <p:txBody>
          <a:bodyPr>
            <a:normAutofit/>
          </a:bodyPr>
          <a:lstStyle/>
          <a:p>
            <a:r>
              <a:rPr lang="en-GB" sz="2000" dirty="0" smtClean="0"/>
              <a:t>Released by OS in March 2014</a:t>
            </a:r>
          </a:p>
          <a:p>
            <a:r>
              <a:rPr lang="en-GB" sz="2000" dirty="0" smtClean="0"/>
              <a:t>Last updated December 2014</a:t>
            </a:r>
          </a:p>
          <a:p>
            <a:r>
              <a:rPr lang="en-GB" sz="2000" dirty="0"/>
              <a:t>Alpha release – no guarantee error free</a:t>
            </a:r>
          </a:p>
          <a:p>
            <a:r>
              <a:rPr lang="en-GB" sz="2000" dirty="0" smtClean="0"/>
              <a:t>Incomplete coverage, currently only major towns and cities: </a:t>
            </a:r>
            <a:r>
              <a:rPr lang="en-GB" sz="1600" u="sng" dirty="0" smtClean="0">
                <a:hlinkClick r:id="rId2"/>
              </a:rPr>
              <a:t>http</a:t>
            </a:r>
            <a:r>
              <a:rPr lang="en-GB" sz="1600" u="sng" dirty="0">
                <a:hlinkClick r:id="rId2"/>
              </a:rPr>
              <a:t>://bit.ly/BuildingHeightsCoverage</a:t>
            </a:r>
            <a:endParaRPr lang="en-GB" sz="1600" dirty="0"/>
          </a:p>
          <a:p>
            <a:r>
              <a:rPr lang="en-GB" sz="2000" dirty="0" smtClean="0"/>
              <a:t>In future will be included in Topography layer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24744"/>
            <a:ext cx="5040000" cy="4986464"/>
          </a:xfrm>
          <a:prstGeom prst="rect">
            <a:avLst/>
          </a:prstGeom>
        </p:spPr>
      </p:pic>
      <p:sp>
        <p:nvSpPr>
          <p:cNvPr id="5" name="TextBox 4"/>
          <p:cNvSpPr txBox="1"/>
          <p:nvPr/>
        </p:nvSpPr>
        <p:spPr>
          <a:xfrm>
            <a:off x="508542" y="5733256"/>
            <a:ext cx="4464496" cy="246221"/>
          </a:xfrm>
          <a:prstGeom prst="rect">
            <a:avLst/>
          </a:prstGeom>
          <a:solidFill>
            <a:srgbClr val="FFFFFF">
              <a:alpha val="74902"/>
            </a:srgbClr>
          </a:solidFill>
        </p:spPr>
        <p:txBody>
          <a:bodyPr wrap="square" rtlCol="0">
            <a:spAutoFit/>
          </a:bodyPr>
          <a:lstStyle/>
          <a:p>
            <a:pPr algn="ctr"/>
            <a:r>
              <a:rPr lang="en-GB" sz="1000" dirty="0"/>
              <a:t>© Crown Copyright and Database Right </a:t>
            </a:r>
            <a:r>
              <a:rPr lang="en-GB" sz="1000" dirty="0" smtClean="0"/>
              <a:t>2017. </a:t>
            </a:r>
            <a:r>
              <a:rPr lang="en-GB" sz="1000" dirty="0"/>
              <a:t>Ordnance Survey (Digimap Licence)</a:t>
            </a:r>
          </a:p>
        </p:txBody>
      </p:sp>
    </p:spTree>
    <p:extLst>
      <p:ext uri="{BB962C8B-B14F-4D97-AF65-F5344CB8AC3E}">
        <p14:creationId xmlns:p14="http://schemas.microsoft.com/office/powerpoint/2010/main" val="2331655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Building Height Attribute</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2204864"/>
            <a:ext cx="4485714" cy="2971429"/>
          </a:xfrm>
        </p:spPr>
      </p:pic>
      <p:sp>
        <p:nvSpPr>
          <p:cNvPr id="5" name="TextBox 4"/>
          <p:cNvSpPr txBox="1"/>
          <p:nvPr/>
        </p:nvSpPr>
        <p:spPr>
          <a:xfrm>
            <a:off x="5004048" y="1700808"/>
            <a:ext cx="3816424" cy="3046988"/>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solidFill>
                  <a:schemeClr val="tx2"/>
                </a:solidFill>
              </a:rPr>
              <a:t>Base height: </a:t>
            </a:r>
            <a:r>
              <a:rPr lang="en-GB" sz="2400" dirty="0" err="1" smtClean="0">
                <a:solidFill>
                  <a:schemeClr val="tx2"/>
                </a:solidFill>
              </a:rPr>
              <a:t>AbsHMin</a:t>
            </a:r>
            <a:endParaRPr lang="en-GB" sz="2400" dirty="0" smtClean="0">
              <a:solidFill>
                <a:schemeClr val="tx2"/>
              </a:solidFill>
            </a:endParaRPr>
          </a:p>
          <a:p>
            <a:pPr marL="285750" indent="-285750">
              <a:buFont typeface="Arial" panose="020B0604020202020204" pitchFamily="34" charset="0"/>
              <a:buChar char="•"/>
            </a:pPr>
            <a:r>
              <a:rPr lang="en-GB" sz="2400" dirty="0" smtClean="0">
                <a:solidFill>
                  <a:schemeClr val="tx2"/>
                </a:solidFill>
              </a:rPr>
              <a:t>‘Roof’ height: AbsH2</a:t>
            </a:r>
          </a:p>
          <a:p>
            <a:pPr marL="285750" indent="-285750">
              <a:buFont typeface="Arial" panose="020B0604020202020204" pitchFamily="34" charset="0"/>
              <a:buChar char="•"/>
            </a:pPr>
            <a:r>
              <a:rPr lang="en-GB" sz="2400" dirty="0" smtClean="0">
                <a:solidFill>
                  <a:schemeClr val="tx2"/>
                </a:solidFill>
              </a:rPr>
              <a:t>All attributes included as </a:t>
            </a:r>
            <a:r>
              <a:rPr lang="en-GB" sz="2400" dirty="0" err="1" smtClean="0">
                <a:solidFill>
                  <a:schemeClr val="tx2"/>
                </a:solidFill>
              </a:rPr>
              <a:t>Xdata</a:t>
            </a:r>
            <a:endParaRPr lang="en-GB" sz="2400" dirty="0" smtClean="0">
              <a:solidFill>
                <a:schemeClr val="tx2"/>
              </a:solidFill>
            </a:endParaRPr>
          </a:p>
          <a:p>
            <a:pPr marL="285750" indent="-285750">
              <a:buFont typeface="Arial" panose="020B0604020202020204" pitchFamily="34" charset="0"/>
              <a:buChar char="•"/>
            </a:pPr>
            <a:r>
              <a:rPr lang="en-GB" sz="2400" dirty="0" smtClean="0">
                <a:solidFill>
                  <a:schemeClr val="tx2"/>
                </a:solidFill>
              </a:rPr>
              <a:t>Need to use with a DTM surface otherwise buildings will be floating in mid air</a:t>
            </a:r>
            <a:endParaRPr lang="en-GB" sz="2400" dirty="0">
              <a:solidFill>
                <a:schemeClr val="tx2"/>
              </a:solidFill>
            </a:endParaRPr>
          </a:p>
        </p:txBody>
      </p:sp>
    </p:spTree>
    <p:extLst>
      <p:ext uri="{BB962C8B-B14F-4D97-AF65-F5344CB8AC3E}">
        <p14:creationId xmlns:p14="http://schemas.microsoft.com/office/powerpoint/2010/main" val="3873320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r>
              <a:rPr lang="en-GB" altLang="en-US" dirty="0" err="1" smtClean="0"/>
              <a:t>VectorMap</a:t>
            </a:r>
            <a:r>
              <a:rPr lang="en-GB" altLang="en-US" dirty="0" smtClean="0"/>
              <a:t> Local data</a:t>
            </a:r>
          </a:p>
        </p:txBody>
      </p:sp>
      <p:sp>
        <p:nvSpPr>
          <p:cNvPr id="30724" name="Content Placeholder 2"/>
          <p:cNvSpPr>
            <a:spLocks noGrp="1"/>
          </p:cNvSpPr>
          <p:nvPr>
            <p:ph idx="1"/>
          </p:nvPr>
        </p:nvSpPr>
        <p:spPr>
          <a:xfrm>
            <a:off x="5307916" y="1268760"/>
            <a:ext cx="3800588" cy="4248472"/>
          </a:xfrm>
        </p:spPr>
        <p:txBody>
          <a:bodyPr>
            <a:normAutofit/>
          </a:bodyPr>
          <a:lstStyle/>
          <a:p>
            <a:r>
              <a:rPr lang="en-GB" altLang="en-US" sz="2400" dirty="0" smtClean="0"/>
              <a:t>Designed for display at 1:10,000 scale</a:t>
            </a:r>
          </a:p>
          <a:p>
            <a:r>
              <a:rPr lang="en-GB" altLang="en-US" sz="2400" dirty="0" smtClean="0"/>
              <a:t>Good for smaller scale, town level projects</a:t>
            </a:r>
          </a:p>
          <a:p>
            <a:r>
              <a:rPr lang="en-GB" altLang="en-US" sz="2400" dirty="0" smtClean="0"/>
              <a:t>Includes </a:t>
            </a:r>
            <a:r>
              <a:rPr lang="en-GB" altLang="en-US" sz="2400" dirty="0"/>
              <a:t>contours and spot </a:t>
            </a:r>
            <a:r>
              <a:rPr lang="en-GB" altLang="en-US" sz="2400" dirty="0" smtClean="0"/>
              <a:t>heights</a:t>
            </a:r>
            <a:endParaRPr lang="en-GB" altLang="en-US" sz="2000" dirty="0"/>
          </a:p>
          <a:p>
            <a:pPr lvl="1"/>
            <a:endParaRPr lang="en-GB" altLang="en-US" sz="20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916" y="1124745"/>
            <a:ext cx="5040000" cy="5002777"/>
          </a:xfrm>
          <a:prstGeom prst="rect">
            <a:avLst/>
          </a:prstGeom>
        </p:spPr>
      </p:pic>
      <p:sp>
        <p:nvSpPr>
          <p:cNvPr id="5" name="TextBox 4"/>
          <p:cNvSpPr txBox="1"/>
          <p:nvPr/>
        </p:nvSpPr>
        <p:spPr>
          <a:xfrm>
            <a:off x="508542" y="5733256"/>
            <a:ext cx="4464496" cy="246221"/>
          </a:xfrm>
          <a:prstGeom prst="rect">
            <a:avLst/>
          </a:prstGeom>
          <a:solidFill>
            <a:srgbClr val="FFFFFF">
              <a:alpha val="74902"/>
            </a:srgbClr>
          </a:solidFill>
        </p:spPr>
        <p:txBody>
          <a:bodyPr wrap="square" rtlCol="0">
            <a:spAutoFit/>
          </a:bodyPr>
          <a:lstStyle/>
          <a:p>
            <a:pPr algn="ctr"/>
            <a:r>
              <a:rPr lang="en-GB" sz="1000" dirty="0"/>
              <a:t>© Crown Copyright and Database Right </a:t>
            </a:r>
            <a:r>
              <a:rPr lang="en-GB" sz="1000" dirty="0" smtClean="0"/>
              <a:t>2017. </a:t>
            </a:r>
            <a:r>
              <a:rPr lang="en-GB" sz="1000" dirty="0"/>
              <a:t>Ordnance Survey (Digimap Licence)</a:t>
            </a:r>
          </a:p>
        </p:txBody>
      </p:sp>
      <p:sp>
        <p:nvSpPr>
          <p:cNvPr id="6" name="TextBox 5"/>
          <p:cNvSpPr txBox="1"/>
          <p:nvPr/>
        </p:nvSpPr>
        <p:spPr>
          <a:xfrm>
            <a:off x="436534" y="1259632"/>
            <a:ext cx="4608512" cy="369332"/>
          </a:xfrm>
          <a:prstGeom prst="rect">
            <a:avLst/>
          </a:prstGeom>
          <a:solidFill>
            <a:schemeClr val="bg1">
              <a:alpha val="75000"/>
            </a:schemeClr>
          </a:solidFill>
        </p:spPr>
        <p:txBody>
          <a:bodyPr wrap="square" rtlCol="0">
            <a:spAutoFit/>
          </a:bodyPr>
          <a:lstStyle/>
          <a:p>
            <a:pPr algn="ctr"/>
            <a:r>
              <a:rPr lang="en-GB" b="1" dirty="0" err="1" smtClean="0">
                <a:solidFill>
                  <a:schemeClr val="tx2"/>
                </a:solidFill>
              </a:rPr>
              <a:t>VectorMap</a:t>
            </a:r>
            <a:r>
              <a:rPr lang="en-GB" b="1" dirty="0" smtClean="0">
                <a:solidFill>
                  <a:schemeClr val="tx2"/>
                </a:solidFill>
              </a:rPr>
              <a:t> Local (DWG format)</a:t>
            </a:r>
            <a:endParaRPr lang="en-GB" b="1" dirty="0">
              <a:solidFill>
                <a:schemeClr val="tx2"/>
              </a:solidFill>
            </a:endParaRPr>
          </a:p>
        </p:txBody>
      </p:sp>
    </p:spTree>
    <p:extLst>
      <p:ext uri="{BB962C8B-B14F-4D97-AF65-F5344CB8AC3E}">
        <p14:creationId xmlns:p14="http://schemas.microsoft.com/office/powerpoint/2010/main" val="3023464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23448</TotalTime>
  <Words>1226</Words>
  <Application>Microsoft Office PowerPoint</Application>
  <PresentationFormat>On-screen Show (4:3)</PresentationFormat>
  <Paragraphs>220</Paragraphs>
  <Slides>28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Tahoma</vt:lpstr>
      <vt:lpstr>Office Theme</vt:lpstr>
      <vt:lpstr>PowerPoint Presentation</vt:lpstr>
      <vt:lpstr>Follow-up </vt:lpstr>
      <vt:lpstr>PowerPoint Presentation</vt:lpstr>
      <vt:lpstr>Poll</vt:lpstr>
      <vt:lpstr>What data is available in CAD format?</vt:lpstr>
      <vt:lpstr>OS MasterMap Topography Layer</vt:lpstr>
      <vt:lpstr>Building Height Attribute</vt:lpstr>
      <vt:lpstr>Building Height Attribute</vt:lpstr>
      <vt:lpstr>VectorMap Local data</vt:lpstr>
      <vt:lpstr>What data is available in CAD format?</vt:lpstr>
      <vt:lpstr>Height Data</vt:lpstr>
      <vt:lpstr>What data is available in CAD format?</vt:lpstr>
      <vt:lpstr>Backdrop mapping</vt:lpstr>
      <vt:lpstr>Aerial Imagery</vt:lpstr>
      <vt:lpstr>Update Frequency</vt:lpstr>
      <vt:lpstr>Where do I get the data?</vt:lpstr>
      <vt:lpstr>Data Download</vt:lpstr>
      <vt:lpstr>Using Data Download</vt:lpstr>
      <vt:lpstr>Basket options</vt:lpstr>
      <vt:lpstr>Poll</vt:lpstr>
      <vt:lpstr>How do I use the data?</vt:lpstr>
      <vt:lpstr>Add OS MasterMap topography to AutoCAD</vt:lpstr>
      <vt:lpstr>3D visualisation with Building Height Attribute (BHA)</vt:lpstr>
      <vt:lpstr>PowerPoint Presentation</vt:lpstr>
      <vt:lpstr>Recent developments</vt:lpstr>
      <vt:lpstr>Resources</vt:lpstr>
      <vt:lpstr>AutoCAD pages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dc:creator>
  <cp:lastModifiedBy>HOLMES Ian</cp:lastModifiedBy>
  <cp:revision>353</cp:revision>
  <cp:lastPrinted>2015-03-04T11:43:33Z</cp:lastPrinted>
  <dcterms:created xsi:type="dcterms:W3CDTF">2013-07-16T11:07:09Z</dcterms:created>
  <dcterms:modified xsi:type="dcterms:W3CDTF">2017-11-15T15:24:15Z</dcterms:modified>
</cp:coreProperties>
</file>