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4" r:id="rId2"/>
    <p:sldId id="573" r:id="rId3"/>
    <p:sldId id="256" r:id="rId4"/>
    <p:sldId id="588" r:id="rId5"/>
    <p:sldId id="589" r:id="rId6"/>
    <p:sldId id="584" r:id="rId7"/>
    <p:sldId id="585" r:id="rId8"/>
    <p:sldId id="586" r:id="rId9"/>
    <p:sldId id="593" r:id="rId10"/>
    <p:sldId id="587" r:id="rId11"/>
    <p:sldId id="554" r:id="rId12"/>
    <p:sldId id="590" r:id="rId13"/>
    <p:sldId id="591" r:id="rId14"/>
    <p:sldId id="592" r:id="rId15"/>
    <p:sldId id="548" r:id="rId16"/>
    <p:sldId id="555" r:id="rId17"/>
  </p:sldIdLst>
  <p:sldSz cx="9144000" cy="6858000" type="screen4x3"/>
  <p:notesSz cx="6797675" cy="9926638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3B59D2-DD91-46B9-8B8C-767C44F69136}">
          <p14:sldIdLst>
            <p14:sldId id="354"/>
            <p14:sldId id="573"/>
            <p14:sldId id="256"/>
            <p14:sldId id="588"/>
            <p14:sldId id="589"/>
            <p14:sldId id="584"/>
            <p14:sldId id="585"/>
            <p14:sldId id="586"/>
            <p14:sldId id="593"/>
            <p14:sldId id="587"/>
            <p14:sldId id="554"/>
            <p14:sldId id="590"/>
            <p14:sldId id="591"/>
            <p14:sldId id="592"/>
            <p14:sldId id="548"/>
            <p14:sldId id="5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C3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86432" autoAdjust="0"/>
  </p:normalViewPr>
  <p:slideViewPr>
    <p:cSldViewPr>
      <p:cViewPr varScale="1">
        <p:scale>
          <a:sx n="131" d="100"/>
          <a:sy n="131" d="100"/>
        </p:scale>
        <p:origin x="119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54"/>
    </p:cViewPr>
  </p:sorterViewPr>
  <p:notesViewPr>
    <p:cSldViewPr>
      <p:cViewPr varScale="1">
        <p:scale>
          <a:sx n="93" d="100"/>
          <a:sy n="93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6332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7C99B4DA-A087-43F2-919B-CEB300F69C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3269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332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CEEACF31-1CCF-4BF4-8819-599B29CF1D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6268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CF31-1CCF-4BF4-8819-599B29CF1DE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92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CF31-1CCF-4BF4-8819-599B29CF1DE9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07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359E5-018B-41F9-B4E0-546974D5ECB9}" type="datetimeFigureOut">
              <a:rPr lang="en-GB" smtClean="0"/>
              <a:t>06/06/2018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E7AFE-0FFA-4FAD-B7E6-4ED52AEEC2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6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359E5-018B-41F9-B4E0-546974D5ECB9}" type="datetimeFigureOut">
              <a:rPr lang="en-GB" smtClean="0"/>
              <a:t>06/06/2018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E7AFE-0FFA-4FAD-B7E6-4ED52AEEC2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52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359E5-018B-41F9-B4E0-546974D5ECB9}" type="datetimeFigureOut">
              <a:rPr lang="en-GB" smtClean="0"/>
              <a:t>06/06/2018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E7AFE-0FFA-4FAD-B7E6-4ED52AEEC2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3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2C3E62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70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359E5-018B-41F9-B4E0-546974D5ECB9}" type="datetimeFigureOut">
              <a:rPr lang="en-GB" smtClean="0"/>
              <a:t>06/06/2018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E7AFE-0FFA-4FAD-B7E6-4ED52AEEC2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20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359E5-018B-41F9-B4E0-546974D5ECB9}" type="datetimeFigureOut">
              <a:rPr lang="en-GB" smtClean="0"/>
              <a:t>06/06/2018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E7AFE-0FFA-4FAD-B7E6-4ED52AEEC2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79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359E5-018B-41F9-B4E0-546974D5ECB9}" type="datetimeFigureOut">
              <a:rPr lang="en-GB" smtClean="0"/>
              <a:t>06/06/2018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E7AFE-0FFA-4FAD-B7E6-4ED52AEEC2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61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359E5-018B-41F9-B4E0-546974D5ECB9}" type="datetimeFigureOut">
              <a:rPr lang="en-GB" smtClean="0"/>
              <a:t>06/06/2018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E7AFE-0FFA-4FAD-B7E6-4ED52AEEC2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7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359E5-018B-41F9-B4E0-546974D5ECB9}" type="datetimeFigureOut">
              <a:rPr lang="en-GB" smtClean="0"/>
              <a:t>06/06/2018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E7AFE-0FFA-4FAD-B7E6-4ED52AEEC2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4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359E5-018B-41F9-B4E0-546974D5ECB9}" type="datetimeFigureOut">
              <a:rPr lang="en-GB" smtClean="0"/>
              <a:t>06/06/2018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E7AFE-0FFA-4FAD-B7E6-4ED52AEEC2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94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359E5-018B-41F9-B4E0-546974D5ECB9}" type="datetimeFigureOut">
              <a:rPr lang="en-GB" smtClean="0"/>
              <a:t>06/06/2018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E7AFE-0FFA-4FAD-B7E6-4ED52AEEC2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54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098" name="Picture 2" descr="Z:\User Support\Training\Geo\Images\digimap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09320"/>
            <a:ext cx="16573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shingthesensors.com/teaching-materials/" TargetMode="External"/><Relationship Id="rId2" Type="http://schemas.openxmlformats.org/officeDocument/2006/relationships/hyperlink" Target="http://geophyswithsnuffler.blogspot.co.uk/2015/11/processing-uk-environment-agency-lida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unityhub.esriuk.com/geoxchange/2016/5/12/using-the-environment-agency-lidar-point-cloud-data-with-the-arcgis-platfor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b="1" dirty="0" smtClean="0"/>
              <a:t>Learn about… Lidar Digimap</a:t>
            </a:r>
            <a:endParaRPr lang="en-GB" sz="3600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Ian Holmes and Tom Armitage</a:t>
            </a:r>
          </a:p>
          <a:p>
            <a:pPr marL="0" indent="0" algn="ctr">
              <a:buNone/>
            </a:pPr>
            <a:r>
              <a:rPr lang="en-GB" dirty="0" smtClean="0"/>
              <a:t>EDINA </a:t>
            </a:r>
            <a:r>
              <a:rPr lang="en-GB" dirty="0" err="1" smtClean="0"/>
              <a:t>Geoservices</a:t>
            </a:r>
            <a:r>
              <a:rPr lang="en-GB" dirty="0" smtClean="0"/>
              <a:t> Support</a:t>
            </a:r>
          </a:p>
          <a:p>
            <a:pPr marL="0" indent="0" algn="ctr">
              <a:buNone/>
            </a:pPr>
            <a:r>
              <a:rPr lang="en-GB" dirty="0" smtClean="0"/>
              <a:t>6 June 2018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76" y="1916832"/>
            <a:ext cx="1497595" cy="19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911111"/>
            <a:ext cx="1489291" cy="19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LiDAR Data: </a:t>
            </a:r>
            <a:r>
              <a:rPr lang="en-GB" dirty="0" smtClean="0"/>
              <a:t>Vertical Aerial Photography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Captured during LiDAR scanning</a:t>
            </a:r>
          </a:p>
          <a:p>
            <a:r>
              <a:rPr lang="en-GB" dirty="0" smtClean="0"/>
              <a:t>Patchy coverage</a:t>
            </a:r>
          </a:p>
          <a:p>
            <a:r>
              <a:rPr lang="en-GB" dirty="0" smtClean="0"/>
              <a:t>Four versions:</a:t>
            </a:r>
          </a:p>
          <a:p>
            <a:pPr lvl="1"/>
            <a:r>
              <a:rPr lang="en-GB" dirty="0" smtClean="0"/>
              <a:t>True colour (RGB)</a:t>
            </a:r>
          </a:p>
          <a:p>
            <a:pPr lvl="1"/>
            <a:r>
              <a:rPr lang="en-GB" dirty="0" smtClean="0"/>
              <a:t>4-band (RGBN)</a:t>
            </a:r>
          </a:p>
          <a:p>
            <a:pPr lvl="1"/>
            <a:r>
              <a:rPr lang="en-GB" dirty="0" smtClean="0"/>
              <a:t>Near Infra-Red (NIR)</a:t>
            </a:r>
          </a:p>
          <a:p>
            <a:pPr lvl="1"/>
            <a:r>
              <a:rPr lang="en-GB" dirty="0" smtClean="0"/>
              <a:t>Night Time</a:t>
            </a:r>
            <a:endParaRPr lang="en-GB" dirty="0"/>
          </a:p>
        </p:txBody>
      </p:sp>
      <p:pic>
        <p:nvPicPr>
          <p:cNvPr id="3074" name="Picture 2" descr="http://digimap.blogs.edina.ac.uk/files/2017/12/lidar-aerial-imagery-nighttime-waterlo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72205"/>
            <a:ext cx="4803155" cy="33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7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software do you use regularly with map data? Tick ALL that apply.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AutoCAD</a:t>
            </a:r>
          </a:p>
          <a:p>
            <a:r>
              <a:rPr lang="en-GB" dirty="0" smtClean="0"/>
              <a:t>Revit</a:t>
            </a:r>
          </a:p>
          <a:p>
            <a:r>
              <a:rPr lang="en-GB" dirty="0" smtClean="0"/>
              <a:t>ArcGIS</a:t>
            </a:r>
          </a:p>
          <a:p>
            <a:r>
              <a:rPr lang="en-GB" smtClean="0"/>
              <a:t>QGIS</a:t>
            </a:r>
            <a:endParaRPr lang="en-GB" dirty="0" smtClean="0"/>
          </a:p>
          <a:p>
            <a:r>
              <a:rPr lang="en-GB" dirty="0" smtClean="0"/>
              <a:t>Other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2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LiDAR data formats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Digital Terrain Model: ASC</a:t>
            </a:r>
          </a:p>
          <a:p>
            <a:r>
              <a:rPr lang="en-GB" dirty="0" smtClean="0"/>
              <a:t>Digital Surface Model: ASC</a:t>
            </a:r>
          </a:p>
          <a:p>
            <a:r>
              <a:rPr lang="en-GB" dirty="0" smtClean="0"/>
              <a:t>Point Cloud: LAZ (compressed LAS format)</a:t>
            </a:r>
          </a:p>
          <a:p>
            <a:r>
              <a:rPr lang="en-GB" dirty="0" smtClean="0"/>
              <a:t>Vertical Aerial Photography: ECW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34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Uses of LiDAR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Flood modelling and coastline management</a:t>
            </a:r>
          </a:p>
          <a:p>
            <a:pPr lvl="1"/>
            <a:r>
              <a:rPr lang="en-GB" dirty="0" smtClean="0"/>
              <a:t>detailed data required for accurate modelling and loss calculations</a:t>
            </a:r>
          </a:p>
          <a:p>
            <a:r>
              <a:rPr lang="en-GB" dirty="0" smtClean="0"/>
              <a:t>Forest management, arboriculture and planning</a:t>
            </a:r>
          </a:p>
          <a:p>
            <a:pPr lvl="1"/>
            <a:r>
              <a:rPr lang="en-GB" dirty="0" smtClean="0"/>
              <a:t>LiDAR provides accurate tree height information</a:t>
            </a:r>
          </a:p>
          <a:p>
            <a:pPr lvl="1"/>
            <a:r>
              <a:rPr lang="en-GB" dirty="0" smtClean="0"/>
              <a:t>Tree height can be used to infer root expanse and compared to proximity of buildings for insurance</a:t>
            </a:r>
          </a:p>
          <a:p>
            <a:r>
              <a:rPr lang="en-GB" dirty="0" smtClean="0"/>
              <a:t>Archaeology</a:t>
            </a:r>
          </a:p>
          <a:p>
            <a:pPr lvl="1"/>
            <a:r>
              <a:rPr lang="en-GB" dirty="0" smtClean="0"/>
              <a:t>LiDAR can ‘see’ through vegetation allowing features buried beneath to be clearly visible</a:t>
            </a:r>
          </a:p>
          <a:p>
            <a:r>
              <a:rPr lang="en-GB" dirty="0" smtClean="0"/>
              <a:t>Vegetation studies e.g. identify tree canopy</a:t>
            </a:r>
          </a:p>
          <a:p>
            <a:pPr lvl="1"/>
            <a:r>
              <a:rPr lang="en-GB" dirty="0" smtClean="0"/>
              <a:t>features &gt;2.5m at least 2m away from a building</a:t>
            </a:r>
          </a:p>
          <a:p>
            <a:r>
              <a:rPr lang="en-GB" dirty="0" smtClean="0"/>
              <a:t>3D modelling for scenario planning and property view shed analysis</a:t>
            </a:r>
          </a:p>
          <a:p>
            <a:pPr lvl="1"/>
            <a:r>
              <a:rPr lang="en-GB" dirty="0" smtClean="0"/>
              <a:t>Combine with building polygons such as </a:t>
            </a:r>
            <a:r>
              <a:rPr lang="en-GB" dirty="0" err="1" smtClean="0"/>
              <a:t>OpenMap</a:t>
            </a:r>
            <a:r>
              <a:rPr lang="en-GB" dirty="0" smtClean="0"/>
              <a:t> – Local to generate accurate 3D buildings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2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Environment Agency set to capture all of England by 2020 (at least 2m resolution)</a:t>
            </a:r>
          </a:p>
          <a:p>
            <a:r>
              <a:rPr lang="en-GB" dirty="0" smtClean="0"/>
              <a:t>Ensure latest available data in Digimap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97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Further information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Using the ASCII data in QGIS:</a:t>
            </a:r>
            <a:r>
              <a:rPr lang="en-GB" dirty="0"/>
              <a:t> </a:t>
            </a:r>
            <a:r>
              <a:rPr lang="en-GB" dirty="0">
                <a:hlinkClick r:id="rId2"/>
              </a:rPr>
              <a:t>http://geophyswithsnuffler.blogspot.co.uk/2015/11/processing-uk-environment-agency-lidar.html</a:t>
            </a:r>
            <a:endParaRPr lang="en-GB" dirty="0"/>
          </a:p>
          <a:p>
            <a:r>
              <a:rPr lang="en-GB" b="1" dirty="0"/>
              <a:t>QGIS </a:t>
            </a:r>
            <a:r>
              <a:rPr lang="en-GB" b="1" dirty="0" smtClean="0"/>
              <a:t>LiDAR </a:t>
            </a:r>
            <a:r>
              <a:rPr lang="en-GB" b="1" dirty="0"/>
              <a:t>training materials (free):</a:t>
            </a:r>
            <a:r>
              <a:rPr lang="en-GB" dirty="0"/>
              <a:t> </a:t>
            </a:r>
            <a:r>
              <a:rPr lang="en-GB" dirty="0">
                <a:hlinkClick r:id="rId3"/>
              </a:rPr>
              <a:t>http://www.pushingthesensors.com/teaching-materials/</a:t>
            </a:r>
            <a:endParaRPr lang="en-GB" dirty="0"/>
          </a:p>
          <a:p>
            <a:r>
              <a:rPr lang="en-GB" b="1" dirty="0"/>
              <a:t>Using Point Cloud data in ArcGIS:</a:t>
            </a:r>
            <a:r>
              <a:rPr lang="en-GB" dirty="0"/>
              <a:t> </a:t>
            </a:r>
            <a:r>
              <a:rPr lang="en-GB" dirty="0">
                <a:hlinkClick r:id="rId4"/>
              </a:rPr>
              <a:t>http://communityhub.esriuk.com/geoxchange/2016/5/12/using-the-environment-agency-lidar-point-cloud-data-with-the-arcgis-platform</a:t>
            </a:r>
            <a:endParaRPr lang="en-GB" dirty="0"/>
          </a:p>
          <a:p>
            <a:pPr marL="40005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252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1885156"/>
            <a:ext cx="5930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Follow-up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After the webinar, we will send you links to:</a:t>
            </a:r>
          </a:p>
          <a:p>
            <a:r>
              <a:rPr lang="en-GB" sz="2400" dirty="0" smtClean="0"/>
              <a:t>Webinar Recording (YouTube)</a:t>
            </a:r>
          </a:p>
          <a:p>
            <a:r>
              <a:rPr lang="en-GB" sz="2400" dirty="0" smtClean="0"/>
              <a:t>Slides</a:t>
            </a:r>
          </a:p>
          <a:p>
            <a:r>
              <a:rPr lang="en-GB" sz="2400" dirty="0" smtClean="0"/>
              <a:t>Transcript of all Questions and Answers</a:t>
            </a:r>
          </a:p>
          <a:p>
            <a:r>
              <a:rPr lang="en-GB" sz="2400" dirty="0" smtClean="0"/>
              <a:t>Feedback form</a:t>
            </a:r>
          </a:p>
          <a:p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02466"/>
            <a:ext cx="3873847" cy="2410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19" y="4005941"/>
            <a:ext cx="2821533" cy="15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360" y="908720"/>
            <a:ext cx="8435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Overview of LiDAR data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LiDAR datasets available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How to access the data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Uses of LiDAR data</a:t>
            </a:r>
          </a:p>
          <a:p>
            <a:endParaRPr lang="en-GB" sz="2800" dirty="0" smtClean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C3E6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chemeClr val="bg1"/>
                </a:solidFill>
              </a:rPr>
              <a:t>Content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4608512" cy="3072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LiDAR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LiDAR = </a:t>
            </a:r>
            <a:r>
              <a:rPr lang="en-GB" dirty="0" smtClean="0">
                <a:solidFill>
                  <a:srgbClr val="FF0000"/>
                </a:solidFill>
              </a:rPr>
              <a:t>Li</a:t>
            </a:r>
            <a:r>
              <a:rPr lang="en-GB" dirty="0" smtClean="0"/>
              <a:t>ght </a:t>
            </a:r>
            <a:r>
              <a:rPr lang="en-GB" dirty="0" smtClean="0">
                <a:solidFill>
                  <a:srgbClr val="FF0000"/>
                </a:solidFill>
              </a:rPr>
              <a:t>D</a:t>
            </a:r>
            <a:r>
              <a:rPr lang="en-GB" dirty="0" smtClean="0"/>
              <a:t>etection </a:t>
            </a:r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nd </a:t>
            </a:r>
            <a:r>
              <a:rPr lang="en-GB" dirty="0" smtClean="0">
                <a:solidFill>
                  <a:srgbClr val="FF0000"/>
                </a:solidFill>
              </a:rPr>
              <a:t>R</a:t>
            </a:r>
            <a:r>
              <a:rPr lang="en-GB" dirty="0" smtClean="0"/>
              <a:t>anging</a:t>
            </a:r>
          </a:p>
          <a:p>
            <a:r>
              <a:rPr lang="en-GB" dirty="0" smtClean="0"/>
              <a:t>Airborne process firing pulsed lasers at the ground and measuring the reflected pulses</a:t>
            </a:r>
          </a:p>
          <a:p>
            <a:r>
              <a:rPr lang="en-GB" dirty="0" smtClean="0"/>
              <a:t>Different materials have different reflection properties making it possible to measure both the bare ground surface and the vegetation canopy/top of man-made features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6453336"/>
            <a:ext cx="2088232" cy="26161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Image </a:t>
            </a:r>
            <a:r>
              <a:rPr lang="en-GB" sz="1050" dirty="0" smtClean="0"/>
              <a:t>credit: </a:t>
            </a:r>
            <a:r>
              <a:rPr lang="en-GB" sz="1050" dirty="0"/>
              <a:t>www.pobonline.com</a:t>
            </a:r>
          </a:p>
        </p:txBody>
      </p:sp>
    </p:spTree>
    <p:extLst>
      <p:ext uri="{BB962C8B-B14F-4D97-AF65-F5344CB8AC3E}">
        <p14:creationId xmlns:p14="http://schemas.microsoft.com/office/powerpoint/2010/main" val="165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LiDAR availability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8326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Available for the whole of GB</a:t>
            </a:r>
          </a:p>
          <a:p>
            <a:r>
              <a:rPr lang="en-GB" dirty="0" smtClean="0"/>
              <a:t>Data </a:t>
            </a:r>
            <a:r>
              <a:rPr lang="en-GB" dirty="0"/>
              <a:t>collected for flood risk </a:t>
            </a:r>
            <a:r>
              <a:rPr lang="en-GB" dirty="0" smtClean="0"/>
              <a:t>modelling by three government agencies:</a:t>
            </a:r>
          </a:p>
          <a:p>
            <a:pPr lvl="1"/>
            <a:r>
              <a:rPr lang="en-GB" dirty="0" smtClean="0"/>
              <a:t>England – Environment Agency (EA)</a:t>
            </a:r>
          </a:p>
          <a:p>
            <a:pPr lvl="1"/>
            <a:r>
              <a:rPr lang="en-GB" dirty="0" smtClean="0"/>
              <a:t>Scotland – Scottish Environmental Protection Agency (SEPA)</a:t>
            </a:r>
          </a:p>
          <a:p>
            <a:pPr lvl="1"/>
            <a:r>
              <a:rPr lang="en-GB" dirty="0" smtClean="0"/>
              <a:t>Wales – Natural Resources Wales (NRW)</a:t>
            </a:r>
            <a:endParaRPr lang="en-GB" dirty="0"/>
          </a:p>
          <a:p>
            <a:r>
              <a:rPr lang="en-GB" dirty="0" smtClean="0"/>
              <a:t>Approx</a:t>
            </a:r>
            <a:r>
              <a:rPr lang="en-GB" dirty="0"/>
              <a:t>. data coverage:</a:t>
            </a:r>
          </a:p>
          <a:p>
            <a:pPr lvl="1"/>
            <a:r>
              <a:rPr lang="en-GB" dirty="0"/>
              <a:t>72% of England (EA)</a:t>
            </a:r>
          </a:p>
          <a:p>
            <a:pPr lvl="1"/>
            <a:r>
              <a:rPr lang="en-GB" dirty="0"/>
              <a:t>20% of Scotland (SEPA)</a:t>
            </a:r>
          </a:p>
          <a:p>
            <a:pPr lvl="1"/>
            <a:r>
              <a:rPr lang="en-GB" dirty="0"/>
              <a:t>70% of Wales (NRW</a:t>
            </a:r>
            <a:r>
              <a:rPr lang="en-GB" dirty="0" smtClean="0"/>
              <a:t>)</a:t>
            </a:r>
          </a:p>
          <a:p>
            <a:r>
              <a:rPr lang="en-GB" dirty="0" smtClean="0"/>
              <a:t>Variable resolution:</a:t>
            </a:r>
          </a:p>
          <a:p>
            <a:pPr lvl="1"/>
            <a:r>
              <a:rPr lang="en-GB" dirty="0" smtClean="0"/>
              <a:t>25cm, 50cm, 1m and 2m</a:t>
            </a:r>
          </a:p>
          <a:p>
            <a:pPr lvl="1"/>
            <a:r>
              <a:rPr lang="en-GB" dirty="0" smtClean="0"/>
              <a:t>[OS Terrain 5 is 5m resolution]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Image result for environment agenc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1580456" cy="8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ep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69" y="4221088"/>
            <a:ext cx="1647279" cy="164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5249696"/>
            <a:ext cx="1373138" cy="9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LiDAR Data: Digital Terrain Models (DTM)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Bare earth terrain model (all vegetation and buildings etc. stripped off)</a:t>
            </a:r>
          </a:p>
          <a:p>
            <a:r>
              <a:rPr lang="en-GB" dirty="0" smtClean="0"/>
              <a:t>Two versions:</a:t>
            </a:r>
          </a:p>
          <a:p>
            <a:pPr lvl="1"/>
            <a:r>
              <a:rPr lang="en-GB" dirty="0" smtClean="0"/>
              <a:t>Composite – latest available data for each area</a:t>
            </a:r>
          </a:p>
          <a:p>
            <a:pPr lvl="1"/>
            <a:r>
              <a:rPr lang="en-GB" dirty="0" smtClean="0"/>
              <a:t>By Year – specific data captured each year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2257"/>
            <a:ext cx="38100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2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LiDAR Data: Digital </a:t>
            </a:r>
            <a:r>
              <a:rPr lang="en-GB" dirty="0" smtClean="0"/>
              <a:t>Surface Models (DSM)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Surface model showing all vegetation and man-made structures such as buildings, bridges etc.</a:t>
            </a:r>
            <a:endParaRPr lang="en-GB" dirty="0"/>
          </a:p>
          <a:p>
            <a:r>
              <a:rPr lang="en-GB" dirty="0"/>
              <a:t>Two versions:</a:t>
            </a:r>
          </a:p>
          <a:p>
            <a:pPr lvl="1"/>
            <a:r>
              <a:rPr lang="en-GB" dirty="0"/>
              <a:t>Composite – latest available data for each area</a:t>
            </a:r>
          </a:p>
          <a:p>
            <a:pPr lvl="1"/>
            <a:r>
              <a:rPr lang="en-GB" dirty="0"/>
              <a:t>By Year – specific data captured each year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2257"/>
            <a:ext cx="38100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5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LiDAR Data: </a:t>
            </a:r>
            <a:r>
              <a:rPr lang="en-GB" dirty="0" smtClean="0"/>
              <a:t>Point Clouds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Raw data captured during scanning process</a:t>
            </a:r>
          </a:p>
          <a:p>
            <a:r>
              <a:rPr lang="en-GB" dirty="0" smtClean="0"/>
              <a:t>Series of 3D points in space</a:t>
            </a:r>
          </a:p>
          <a:p>
            <a:r>
              <a:rPr lang="en-GB" dirty="0" smtClean="0"/>
              <a:t>Source data used to derive DTM and DSM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5"/>
          <a:stretch/>
        </p:blipFill>
        <p:spPr>
          <a:xfrm>
            <a:off x="2123728" y="2924944"/>
            <a:ext cx="4581128" cy="2346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8048" y="4911139"/>
            <a:ext cx="4392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bg1"/>
                </a:solidFill>
              </a:rPr>
              <a:t>Crown copyright Scottish Government, SEPA and Scottish Water (2014).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2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 Cloud in ArcGIS Pro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4704"/>
            <a:ext cx="9144001" cy="55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72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23724</TotalTime>
  <Words>545</Words>
  <Application>Microsoft Office PowerPoint</Application>
  <PresentationFormat>On-screen Show (4:3)</PresentationFormat>
  <Paragraphs>104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Follow-up </vt:lpstr>
      <vt:lpstr>PowerPoint Presentation</vt:lpstr>
      <vt:lpstr>What is LiDAR data?</vt:lpstr>
      <vt:lpstr>LiDAR availability</vt:lpstr>
      <vt:lpstr>LiDAR Data: Digital Terrain Models (DTM)</vt:lpstr>
      <vt:lpstr>LiDAR Data: Digital Surface Models (DSM)</vt:lpstr>
      <vt:lpstr>LiDAR Data: Point Clouds</vt:lpstr>
      <vt:lpstr>Point Cloud in ArcGIS Pro</vt:lpstr>
      <vt:lpstr>LiDAR Data: Vertical Aerial Photography</vt:lpstr>
      <vt:lpstr>Poll</vt:lpstr>
      <vt:lpstr>LiDAR data formats</vt:lpstr>
      <vt:lpstr>Uses of LiDAR data</vt:lpstr>
      <vt:lpstr>Future plans</vt:lpstr>
      <vt:lpstr>Further information 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</dc:creator>
  <cp:lastModifiedBy>HOLMES Ian</cp:lastModifiedBy>
  <cp:revision>375</cp:revision>
  <cp:lastPrinted>2015-03-04T11:43:33Z</cp:lastPrinted>
  <dcterms:created xsi:type="dcterms:W3CDTF">2013-07-16T11:07:09Z</dcterms:created>
  <dcterms:modified xsi:type="dcterms:W3CDTF">2018-06-06T14:34:03Z</dcterms:modified>
</cp:coreProperties>
</file>