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90" r:id="rId4"/>
    <p:sldId id="292" r:id="rId5"/>
    <p:sldId id="293" r:id="rId6"/>
    <p:sldId id="289" r:id="rId7"/>
    <p:sldId id="297" r:id="rId8"/>
    <p:sldId id="294" r:id="rId9"/>
    <p:sldId id="291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3E62"/>
    <a:srgbClr val="CCECFF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27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840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  <a:noFill/>
        </p:spPr>
        <p:txBody>
          <a:bodyPr/>
          <a:lstStyle>
            <a:lvl1pPr>
              <a:defRPr baseline="0">
                <a:solidFill>
                  <a:srgbClr val="2C3E6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2C3E62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AA38AE-775C-403F-BA3F-6EC7BCE58F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55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 thruBlk="1"/>
      </p:transition>
    </mc:Choice>
    <mc:Fallback xmlns="">
      <p:transition>
        <p:fade thruBlk="1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AA38AE-775C-403F-BA3F-6EC7BCE58F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26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 thruBlk="1"/>
      </p:transition>
    </mc:Choice>
    <mc:Fallback xmlns="">
      <p:transition>
        <p:fade thruBlk="1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9300" y="0"/>
            <a:ext cx="19431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5676900" cy="5029200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AA38AE-775C-403F-BA3F-6EC7BCE58F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042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 thruBlk="1"/>
      </p:transition>
    </mc:Choice>
    <mc:Fallback xmlns="">
      <p:transition>
        <p:fade thruBlk="1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solidFill>
                  <a:srgbClr val="2C3E62"/>
                </a:solidFill>
              </a:defRPr>
            </a:lvl1pPr>
            <a:lvl2pPr>
              <a:defRPr baseline="0">
                <a:solidFill>
                  <a:srgbClr val="2C3E62"/>
                </a:solidFill>
              </a:defRPr>
            </a:lvl2pPr>
            <a:lvl3pPr>
              <a:defRPr baseline="0">
                <a:solidFill>
                  <a:srgbClr val="2C3E62"/>
                </a:solidFill>
              </a:defRPr>
            </a:lvl3pPr>
            <a:lvl4pPr>
              <a:defRPr baseline="0">
                <a:solidFill>
                  <a:srgbClr val="2C3E62"/>
                </a:solidFill>
              </a:defRPr>
            </a:lvl4pPr>
            <a:lvl5pPr>
              <a:defRPr baseline="0">
                <a:solidFill>
                  <a:srgbClr val="2C3E6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AA38AE-775C-403F-BA3F-6EC7BCE58F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26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 thruBlk="1"/>
      </p:transition>
    </mc:Choice>
    <mc:Fallback xmlns="">
      <p:transition>
        <p:fade thruBlk="1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AA38AE-775C-403F-BA3F-6EC7BCE58F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71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 thruBlk="1"/>
      </p:transition>
    </mc:Choice>
    <mc:Fallback xmlns="">
      <p:transition>
        <p:fade thruBlk="1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2552700" cy="41148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700" y="914400"/>
            <a:ext cx="2552700" cy="41148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AA38AE-775C-403F-BA3F-6EC7BCE58F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558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 thruBlk="1"/>
      </p:transition>
    </mc:Choice>
    <mc:Fallback xmlns="">
      <p:transition>
        <p:fade thruBlk="1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5"/>
            <a:ext cx="4041775" cy="639763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AA38AE-775C-403F-BA3F-6EC7BCE58F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316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 thruBlk="1"/>
      </p:transition>
    </mc:Choice>
    <mc:Fallback xmlns="">
      <p:transition>
        <p:fade thruBlk="1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AA38AE-775C-403F-BA3F-6EC7BCE58F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035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 thruBlk="1"/>
      </p:transition>
    </mc:Choice>
    <mc:Fallback xmlns="">
      <p:transition>
        <p:fade thruBlk="1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AA38AE-775C-403F-BA3F-6EC7BCE58F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71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 thruBlk="1"/>
      </p:transition>
    </mc:Choice>
    <mc:Fallback xmlns="">
      <p:transition>
        <p:fade thruBlk="1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AA38AE-775C-403F-BA3F-6EC7BCE58F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066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 thruBlk="1"/>
      </p:transition>
    </mc:Choice>
    <mc:Fallback xmlns="">
      <p:transition>
        <p:fade thruBlk="1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AA38AE-775C-403F-BA3F-6EC7BCE58F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801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 thruBlk="1"/>
      </p:transition>
    </mc:Choice>
    <mc:Fallback xmlns="">
      <p:transition>
        <p:fade thruBlk="1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5257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48680"/>
          </a:xfrm>
          <a:prstGeom prst="rect">
            <a:avLst/>
          </a:prstGeom>
          <a:solidFill>
            <a:srgbClr val="2C3E6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1029" name="Rectangle 9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2C3E62"/>
          </a:solidFill>
          <a:ln>
            <a:noFill/>
          </a:ln>
        </p:spPr>
        <p:txBody>
          <a:bodyPr wrap="none" anchor="ctr"/>
          <a:lstStyle/>
          <a:p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629400"/>
            <a:ext cx="2895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aseline="0" dirty="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05589"/>
            <a:ext cx="1905000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aseline="0">
                <a:latin typeface="Calibri" pitchFamily="34" charset="0"/>
              </a:defRPr>
            </a:lvl1pPr>
          </a:lstStyle>
          <a:p>
            <a:fld id="{92AA38AE-775C-403F-BA3F-6EC7BCE58FD8}" type="slidenum">
              <a:rPr lang="en-GB" smtClean="0"/>
              <a:t>‹#›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64" y="6088702"/>
            <a:ext cx="2075743" cy="484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809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 thruBlk="1"/>
      </p:transition>
    </mc:Choice>
    <mc:Fallback xmlns="">
      <p:transition>
        <p:fade thruBlk="1"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baseline="0">
          <a:solidFill>
            <a:schemeClr val="bg1"/>
          </a:solidFill>
          <a:latin typeface="Calibr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aseline="0">
          <a:solidFill>
            <a:srgbClr val="2C3E62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aseline="0">
          <a:solidFill>
            <a:srgbClr val="2C3E62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aseline="0">
          <a:solidFill>
            <a:srgbClr val="2C3E62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aseline="0">
          <a:solidFill>
            <a:srgbClr val="2C3E62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aseline="0">
          <a:solidFill>
            <a:srgbClr val="2C3E62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urechat.com/w/cq1mph" TargetMode="External"/><Relationship Id="rId2" Type="http://schemas.openxmlformats.org/officeDocument/2006/relationships/hyperlink" Target="mailto:edina@ed.ac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03409"/>
            <a:ext cx="7772400" cy="1470025"/>
          </a:xfrm>
        </p:spPr>
        <p:txBody>
          <a:bodyPr/>
          <a:lstStyle/>
          <a:p>
            <a:pPr algn="ctr"/>
            <a:r>
              <a:rPr lang="en-GB" sz="4000" dirty="0" smtClean="0"/>
              <a:t>Learn about… New Roam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 Holmes and Guy McGarva</a:t>
            </a:r>
          </a:p>
          <a:p>
            <a:r>
              <a:rPr lang="en-GB" dirty="0" smtClean="0"/>
              <a:t>EDINA </a:t>
            </a:r>
            <a:r>
              <a:rPr lang="en-GB" dirty="0" err="1" smtClean="0"/>
              <a:t>Geoservices</a:t>
            </a:r>
            <a:r>
              <a:rPr lang="en-GB" dirty="0" smtClean="0"/>
              <a:t> Support</a:t>
            </a:r>
          </a:p>
          <a:p>
            <a:r>
              <a:rPr lang="en-GB" dirty="0" smtClean="0"/>
              <a:t>11 April 2018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09136" y="2173434"/>
            <a:ext cx="1059696" cy="14010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42" r="4972"/>
          <a:stretch/>
        </p:blipFill>
        <p:spPr>
          <a:xfrm>
            <a:off x="4833435" y="2173434"/>
            <a:ext cx="1053387" cy="1401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89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 thruBlk="1"/>
      </p:transition>
    </mc:Choice>
    <mc:Fallback xmlns="">
      <p:transition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914400"/>
            <a:ext cx="8615477" cy="509869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Previous feedback:</a:t>
            </a:r>
          </a:p>
          <a:p>
            <a:r>
              <a:rPr lang="en-GB" dirty="0" smtClean="0"/>
              <a:t>Concerns over timescales for removing existing Roam clients and updating teaching materials</a:t>
            </a:r>
          </a:p>
          <a:p>
            <a:r>
              <a:rPr lang="en-GB" dirty="0" smtClean="0"/>
              <a:t>Move search box in to header bar</a:t>
            </a:r>
          </a:p>
          <a:p>
            <a:r>
              <a:rPr lang="en-GB" dirty="0" smtClean="0"/>
              <a:t>Sidebar takes up too much room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Post-webinar survey:</a:t>
            </a:r>
            <a:endParaRPr lang="en-GB" b="1" dirty="0"/>
          </a:p>
          <a:p>
            <a:r>
              <a:rPr lang="en-GB" dirty="0"/>
              <a:t>Do you like the new look and feel?</a:t>
            </a:r>
          </a:p>
          <a:p>
            <a:r>
              <a:rPr lang="en-GB" dirty="0"/>
              <a:t>How easy is it to find the functions you need?</a:t>
            </a:r>
          </a:p>
          <a:p>
            <a:r>
              <a:rPr lang="en-GB" dirty="0"/>
              <a:t>Is there anything you don't like</a:t>
            </a:r>
            <a:r>
              <a:rPr lang="en-GB" dirty="0" smtClean="0"/>
              <a:t>?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All feedback welcome via usual support channels:</a:t>
            </a:r>
          </a:p>
          <a:p>
            <a:r>
              <a:rPr lang="en-GB" dirty="0" smtClean="0">
                <a:hlinkClick r:id="rId2"/>
              </a:rPr>
              <a:t>edina@ed.ac.uk</a:t>
            </a:r>
            <a:endParaRPr lang="en-GB" dirty="0" smtClean="0"/>
          </a:p>
          <a:p>
            <a:r>
              <a:rPr lang="en-GB" dirty="0" smtClean="0"/>
              <a:t>0131 6503302</a:t>
            </a:r>
          </a:p>
          <a:p>
            <a:r>
              <a:rPr lang="en-GB" dirty="0"/>
              <a:t>Online chat: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app.purechat.com/w/cq1mph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7222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 thruBlk="1"/>
      </p:transition>
    </mc:Choice>
    <mc:Fallback xmlns="">
      <p:transition>
        <p:fade thruBlk="1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Follow-up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7248832" cy="48114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After the webinar, we will send you links to:</a:t>
            </a:r>
          </a:p>
          <a:p>
            <a:r>
              <a:rPr lang="en-GB" sz="2800" dirty="0" smtClean="0"/>
              <a:t>Recording (YouTube)</a:t>
            </a:r>
          </a:p>
          <a:p>
            <a:r>
              <a:rPr lang="en-GB" sz="2800" smtClean="0"/>
              <a:t>PowerPoint Slides</a:t>
            </a:r>
            <a:endParaRPr lang="en-GB" sz="2800" dirty="0" smtClean="0"/>
          </a:p>
          <a:p>
            <a:r>
              <a:rPr lang="en-GB" sz="2800" dirty="0" smtClean="0"/>
              <a:t>Q&amp;A transcript</a:t>
            </a:r>
          </a:p>
          <a:p>
            <a:r>
              <a:rPr lang="en-GB" sz="2800" dirty="0" smtClean="0"/>
              <a:t>Feedback form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3402466"/>
            <a:ext cx="3873847" cy="24105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26319" y="4005941"/>
            <a:ext cx="2821533" cy="155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579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 thruBlk="1"/>
      </p:transition>
    </mc:Choice>
    <mc:Fallback xmlns="">
      <p:transition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914400"/>
            <a:ext cx="8530772" cy="50654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Please indicate your current status at your institution: </a:t>
            </a:r>
          </a:p>
          <a:p>
            <a:r>
              <a:rPr lang="en-GB" dirty="0" smtClean="0"/>
              <a:t>Support Staff</a:t>
            </a:r>
          </a:p>
          <a:p>
            <a:r>
              <a:rPr lang="en-GB" dirty="0" smtClean="0"/>
              <a:t>Academic Staff</a:t>
            </a:r>
          </a:p>
          <a:p>
            <a:r>
              <a:rPr lang="en-GB" dirty="0" smtClean="0"/>
              <a:t>Undergraduate</a:t>
            </a:r>
          </a:p>
          <a:p>
            <a:r>
              <a:rPr lang="en-GB" dirty="0" smtClean="0"/>
              <a:t>Postgraduate</a:t>
            </a:r>
          </a:p>
          <a:p>
            <a:r>
              <a:rPr lang="en-GB" dirty="0" smtClean="0"/>
              <a:t>Other (please enter information in Question area)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5019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 thruBlk="1"/>
      </p:transition>
    </mc:Choice>
    <mc:Fallback xmlns="">
      <p:transition>
        <p:fade thruBlk="1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914400"/>
            <a:ext cx="8249717" cy="4114800"/>
          </a:xfrm>
        </p:spPr>
        <p:txBody>
          <a:bodyPr/>
          <a:lstStyle/>
          <a:p>
            <a:r>
              <a:rPr lang="en-GB" dirty="0" smtClean="0"/>
              <a:t>New framework</a:t>
            </a:r>
          </a:p>
          <a:p>
            <a:pPr lvl="1"/>
            <a:r>
              <a:rPr lang="en-GB" dirty="0" smtClean="0"/>
              <a:t>Improved technology</a:t>
            </a:r>
          </a:p>
          <a:p>
            <a:pPr lvl="1"/>
            <a:r>
              <a:rPr lang="en-GB" dirty="0" smtClean="0"/>
              <a:t>Allows further improvements in the future </a:t>
            </a:r>
          </a:p>
          <a:p>
            <a:r>
              <a:rPr lang="en-GB" dirty="0" smtClean="0"/>
              <a:t>More tablet-friendly</a:t>
            </a:r>
          </a:p>
          <a:p>
            <a:r>
              <a:rPr lang="en-GB" dirty="0" smtClean="0"/>
              <a:t>Improved performance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8817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 thruBlk="1"/>
      </p:transition>
    </mc:Choice>
    <mc:Fallback xmlns="">
      <p:transition>
        <p:fade thruBlk="1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this means to end users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914400"/>
            <a:ext cx="8578901" cy="5010912"/>
          </a:xfrm>
        </p:spPr>
        <p:txBody>
          <a:bodyPr>
            <a:normAutofit/>
          </a:bodyPr>
          <a:lstStyle/>
          <a:p>
            <a:r>
              <a:rPr lang="en-GB" dirty="0" smtClean="0"/>
              <a:t>Replicate all existing functionality</a:t>
            </a:r>
          </a:p>
          <a:p>
            <a:r>
              <a:rPr lang="en-GB" dirty="0" smtClean="0"/>
              <a:t>Some minor improvements e.g. to remove inconsistencies</a:t>
            </a:r>
          </a:p>
          <a:p>
            <a:r>
              <a:rPr lang="en-GB" dirty="0" smtClean="0"/>
              <a:t>Old and new clients are fully inter-operable</a:t>
            </a:r>
          </a:p>
          <a:p>
            <a:pPr lvl="1"/>
            <a:r>
              <a:rPr lang="en-GB" dirty="0" smtClean="0"/>
              <a:t>Same base data available in both</a:t>
            </a:r>
          </a:p>
          <a:p>
            <a:pPr lvl="1"/>
            <a:r>
              <a:rPr lang="en-GB" dirty="0" smtClean="0"/>
              <a:t>My maps work in both</a:t>
            </a:r>
          </a:p>
          <a:p>
            <a:r>
              <a:rPr lang="en-GB" dirty="0" smtClean="0"/>
              <a:t>Old and new clients will run concurrently for a period to allow update of teaching materials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0145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 thruBlk="1"/>
      </p:transition>
    </mc:Choice>
    <mc:Fallback xmlns="">
      <p:transition>
        <p:fade thruBlk="1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914399"/>
            <a:ext cx="8777515" cy="4905829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Have you used the new Beta Roam interface?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Yes</a:t>
            </a:r>
          </a:p>
          <a:p>
            <a:r>
              <a:rPr lang="en-GB" dirty="0" smtClean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138806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 thruBlk="1"/>
      </p:transition>
    </mc:Choice>
    <mc:Fallback xmlns="">
      <p:transition>
        <p:fade thruBlk="1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Similarities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914399"/>
            <a:ext cx="8688629" cy="5201107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Data</a:t>
            </a:r>
          </a:p>
          <a:p>
            <a:r>
              <a:rPr lang="en-GB" dirty="0" smtClean="0"/>
              <a:t>Zoom controls</a:t>
            </a:r>
          </a:p>
          <a:p>
            <a:pPr lvl="1"/>
            <a:r>
              <a:rPr lang="en-GB" dirty="0" smtClean="0"/>
              <a:t>Zoom to area</a:t>
            </a:r>
          </a:p>
          <a:p>
            <a:pPr lvl="1"/>
            <a:r>
              <a:rPr lang="en-GB" dirty="0" smtClean="0"/>
              <a:t>Zoom to max extents</a:t>
            </a:r>
          </a:p>
          <a:p>
            <a:pPr lvl="1"/>
            <a:r>
              <a:rPr lang="en-GB" dirty="0" smtClean="0"/>
              <a:t>Zoom slider</a:t>
            </a:r>
          </a:p>
          <a:p>
            <a:r>
              <a:rPr lang="en-GB" dirty="0" err="1" smtClean="0"/>
              <a:t>Basemaps</a:t>
            </a:r>
            <a:endParaRPr lang="en-GB" dirty="0" smtClean="0"/>
          </a:p>
          <a:p>
            <a:r>
              <a:rPr lang="en-GB" dirty="0" smtClean="0"/>
              <a:t>Print</a:t>
            </a:r>
          </a:p>
          <a:p>
            <a:r>
              <a:rPr lang="en-GB" dirty="0" smtClean="0"/>
              <a:t>Overview Map</a:t>
            </a:r>
          </a:p>
          <a:p>
            <a:r>
              <a:rPr lang="en-GB" dirty="0" smtClean="0"/>
              <a:t>Map Content panel</a:t>
            </a:r>
          </a:p>
          <a:p>
            <a:r>
              <a:rPr lang="en-GB" dirty="0" smtClean="0"/>
              <a:t>Map Information panel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501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 thruBlk="1"/>
      </p:transition>
    </mc:Choice>
    <mc:Fallback xmlns="">
      <p:transition>
        <p:fade thruBlk="1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Improvements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914399"/>
            <a:ext cx="8432597" cy="5054803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Majority of functionality moved to side bar</a:t>
            </a:r>
          </a:p>
          <a:p>
            <a:r>
              <a:rPr lang="en-GB" dirty="0" smtClean="0"/>
              <a:t>Sidebar collapsed by default – maximise map area</a:t>
            </a:r>
          </a:p>
          <a:p>
            <a:r>
              <a:rPr lang="en-GB" dirty="0" smtClean="0"/>
              <a:t>Unified search via single input box</a:t>
            </a:r>
          </a:p>
          <a:p>
            <a:r>
              <a:rPr lang="en-GB" dirty="0" smtClean="0"/>
              <a:t>Open </a:t>
            </a:r>
            <a:r>
              <a:rPr lang="en-GB" dirty="0"/>
              <a:t>and Save Maps 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dirty="0" smtClean="0">
                <a:sym typeface="Wingdings" panose="05000000000000000000" pitchFamily="2" charset="2"/>
              </a:rPr>
              <a:t>New </a:t>
            </a:r>
            <a:r>
              <a:rPr lang="en-GB" i="1" dirty="0" smtClean="0">
                <a:sym typeface="Wingdings" panose="05000000000000000000" pitchFamily="2" charset="2"/>
              </a:rPr>
              <a:t>My Maps </a:t>
            </a:r>
            <a:r>
              <a:rPr lang="en-GB" dirty="0" smtClean="0">
                <a:sym typeface="Wingdings" panose="05000000000000000000" pitchFamily="2" charset="2"/>
              </a:rPr>
              <a:t>panel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Overlays  New </a:t>
            </a:r>
            <a:r>
              <a:rPr lang="en-GB" i="1" dirty="0" smtClean="0">
                <a:sym typeface="Wingdings" panose="05000000000000000000" pitchFamily="2" charset="2"/>
              </a:rPr>
              <a:t>Overlays </a:t>
            </a:r>
            <a:r>
              <a:rPr lang="en-GB" dirty="0" smtClean="0">
                <a:sym typeface="Wingdings" panose="05000000000000000000" pitchFamily="2" charset="2"/>
              </a:rPr>
              <a:t>panel, plenty of room to add more</a:t>
            </a:r>
            <a:endParaRPr lang="en-GB" dirty="0">
              <a:sym typeface="Wingdings" panose="05000000000000000000" pitchFamily="2" charset="2"/>
            </a:endParaRPr>
          </a:p>
          <a:p>
            <a:r>
              <a:rPr lang="en-GB" dirty="0"/>
              <a:t>Informative tooltips added where appropriate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Annotations: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Import/Export </a:t>
            </a:r>
            <a:r>
              <a:rPr lang="en-GB" dirty="0">
                <a:sym typeface="Wingdings" panose="05000000000000000000" pitchFamily="2" charset="2"/>
              </a:rPr>
              <a:t>annotations  </a:t>
            </a:r>
            <a:r>
              <a:rPr lang="en-GB" dirty="0" smtClean="0">
                <a:sym typeface="Wingdings" panose="05000000000000000000" pitchFamily="2" charset="2"/>
              </a:rPr>
              <a:t>New </a:t>
            </a:r>
            <a:r>
              <a:rPr lang="en-GB" i="1" dirty="0" smtClean="0">
                <a:sym typeface="Wingdings" panose="05000000000000000000" pitchFamily="2" charset="2"/>
              </a:rPr>
              <a:t>Annotation Tools </a:t>
            </a:r>
            <a:r>
              <a:rPr lang="en-GB" dirty="0" smtClean="0">
                <a:sym typeface="Wingdings" panose="05000000000000000000" pitchFamily="2" charset="2"/>
              </a:rPr>
              <a:t>panel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Modify tools all work the same way (select first, then modify)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Modify feature no longer displays all vertices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Measurements: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Multiple measurements now possible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Metric and imperial measurements displayed simultaneously</a:t>
            </a:r>
          </a:p>
          <a:p>
            <a:r>
              <a:rPr lang="en-GB" dirty="0" err="1" smtClean="0">
                <a:sym typeface="Wingdings" panose="05000000000000000000" pitchFamily="2" charset="2"/>
              </a:rPr>
              <a:t>Lat</a:t>
            </a:r>
            <a:r>
              <a:rPr lang="en-GB" dirty="0" smtClean="0">
                <a:sym typeface="Wingdings" panose="05000000000000000000" pitchFamily="2" charset="2"/>
              </a:rPr>
              <a:t>/long coordinates added to Map Information Panel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Capture coordinate functionality added to Map Information Panel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166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 thruBlk="1"/>
      </p:transition>
    </mc:Choice>
    <mc:Fallback xmlns="">
      <p:transition>
        <p:fade thruBlk="1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Timescales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914400"/>
            <a:ext cx="8491119" cy="5069434"/>
          </a:xfrm>
        </p:spPr>
        <p:txBody>
          <a:bodyPr>
            <a:normAutofit/>
          </a:bodyPr>
          <a:lstStyle/>
          <a:p>
            <a:r>
              <a:rPr lang="en-GB" dirty="0"/>
              <a:t>Switch New Roam client to be primary </a:t>
            </a:r>
            <a:r>
              <a:rPr lang="en-GB" dirty="0" smtClean="0"/>
              <a:t>after Easter break</a:t>
            </a:r>
            <a:endParaRPr lang="en-GB" dirty="0"/>
          </a:p>
          <a:p>
            <a:r>
              <a:rPr lang="en-GB" dirty="0" smtClean="0"/>
              <a:t>Old and New Roam clients will run concurrently until the end of current academic year</a:t>
            </a:r>
          </a:p>
          <a:p>
            <a:r>
              <a:rPr lang="en-GB" dirty="0" smtClean="0"/>
              <a:t>Switch off the current Roam clients once usage declines</a:t>
            </a:r>
          </a:p>
        </p:txBody>
      </p:sp>
    </p:spTree>
    <p:extLst>
      <p:ext uri="{BB962C8B-B14F-4D97-AF65-F5344CB8AC3E}">
        <p14:creationId xmlns:p14="http://schemas.microsoft.com/office/powerpoint/2010/main" val="3198571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 thruBlk="1"/>
      </p:transition>
    </mc:Choice>
    <mc:Fallback xmlns="">
      <p:transition>
        <p:fade thruBlk="1"/>
      </p:transition>
    </mc:Fallback>
  </mc:AlternateContent>
</p:sld>
</file>

<file path=ppt/theme/theme1.xml><?xml version="1.0" encoding="utf-8"?>
<a:theme xmlns:a="http://schemas.openxmlformats.org/drawingml/2006/main" name="digimap_theme">
  <a:themeElements>
    <a:clrScheme name="Default Design 3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igimap_theme" id="{55C94161-40AC-46C9-847A-08AF53C6F762}" vid="{DBDEF7E1-06FA-45D1-9BA3-8F649CDEC6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digimap_theme</Template>
  <TotalTime>1697</TotalTime>
  <Words>382</Words>
  <Application>Microsoft Office PowerPoint</Application>
  <PresentationFormat>On-screen Show (4:3)</PresentationFormat>
  <Paragraphs>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Verdana</vt:lpstr>
      <vt:lpstr>Wingdings</vt:lpstr>
      <vt:lpstr>digimap_theme</vt:lpstr>
      <vt:lpstr>Learn about… New Roam</vt:lpstr>
      <vt:lpstr>Follow-up </vt:lpstr>
      <vt:lpstr>Poll</vt:lpstr>
      <vt:lpstr>Why?</vt:lpstr>
      <vt:lpstr>What this means to end users</vt:lpstr>
      <vt:lpstr>Poll</vt:lpstr>
      <vt:lpstr>Similarities</vt:lpstr>
      <vt:lpstr>Improvements</vt:lpstr>
      <vt:lpstr>Timescales</vt:lpstr>
      <vt:lpstr>Feedback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Digimap Aerial Collection</dc:title>
  <dc:creator>HOLMES Ian</dc:creator>
  <cp:lastModifiedBy>HOLMES Ian</cp:lastModifiedBy>
  <cp:revision>94</cp:revision>
  <dcterms:created xsi:type="dcterms:W3CDTF">2016-08-31T10:54:42Z</dcterms:created>
  <dcterms:modified xsi:type="dcterms:W3CDTF">2018-04-11T15:31:09Z</dcterms:modified>
</cp:coreProperties>
</file>