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4" r:id="rId2"/>
    <p:sldId id="573" r:id="rId3"/>
    <p:sldId id="256" r:id="rId4"/>
    <p:sldId id="554" r:id="rId5"/>
    <p:sldId id="578" r:id="rId6"/>
    <p:sldId id="579" r:id="rId7"/>
    <p:sldId id="568" r:id="rId8"/>
    <p:sldId id="580" r:id="rId9"/>
    <p:sldId id="582" r:id="rId10"/>
    <p:sldId id="577" r:id="rId11"/>
    <p:sldId id="581" r:id="rId12"/>
    <p:sldId id="555" r:id="rId13"/>
  </p:sldIdLst>
  <p:sldSz cx="9144000" cy="6858000" type="screen4x3"/>
  <p:notesSz cx="6797675" cy="9926638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3B59D2-DD91-46B9-8B8C-767C44F69136}">
          <p14:sldIdLst>
            <p14:sldId id="354"/>
            <p14:sldId id="573"/>
            <p14:sldId id="256"/>
            <p14:sldId id="554"/>
            <p14:sldId id="578"/>
            <p14:sldId id="579"/>
            <p14:sldId id="568"/>
            <p14:sldId id="580"/>
            <p14:sldId id="582"/>
            <p14:sldId id="577"/>
            <p14:sldId id="581"/>
            <p14:sldId id="55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E6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86432" autoAdjust="0"/>
  </p:normalViewPr>
  <p:slideViewPr>
    <p:cSldViewPr>
      <p:cViewPr>
        <p:scale>
          <a:sx n="81" d="100"/>
          <a:sy n="81" d="100"/>
        </p:scale>
        <p:origin x="-114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54"/>
    </p:cViewPr>
  </p:sorterViewPr>
  <p:notesViewPr>
    <p:cSldViewPr>
      <p:cViewPr varScale="1">
        <p:scale>
          <a:sx n="93" d="100"/>
          <a:sy n="93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C99B4DA-A087-43F2-919B-CEB300F69C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32699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CEEACF31-1CCF-4BF4-8819-599B29CF1D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6268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ACF31-1CCF-4BF4-8819-599B29CF1DE9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92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ACF31-1CCF-4BF4-8819-599B29CF1DE9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07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6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52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37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2C3E62"/>
          </a:solidFill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70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2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79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61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94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359E5-018B-41F9-B4E0-546974D5ECB9}" type="datetimeFigureOut">
              <a:rPr lang="en-GB" smtClean="0"/>
              <a:t>26/04/2017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8E7AFE-0FFA-4FAD-B7E6-4ED52AEEC2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4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098" name="Picture 2" descr="Z:\User Support\Training\Geo\Images\digima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09320"/>
            <a:ext cx="16573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b="1" dirty="0" smtClean="0"/>
              <a:t>Webinar: 3D models using Digimap data</a:t>
            </a:r>
            <a:endParaRPr lang="en-GB" sz="3600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Ian Holmes and Tom Armitage</a:t>
            </a:r>
          </a:p>
          <a:p>
            <a:pPr marL="0" indent="0" algn="ctr">
              <a:buNone/>
            </a:pPr>
            <a:r>
              <a:rPr lang="en-GB" dirty="0" smtClean="0"/>
              <a:t>EDINA </a:t>
            </a:r>
            <a:r>
              <a:rPr lang="en-GB" dirty="0" err="1" smtClean="0"/>
              <a:t>Geoservices</a:t>
            </a:r>
            <a:r>
              <a:rPr lang="en-GB" dirty="0" smtClean="0"/>
              <a:t> Support</a:t>
            </a:r>
          </a:p>
          <a:p>
            <a:pPr marL="0" indent="0" algn="ctr">
              <a:buNone/>
            </a:pPr>
            <a:r>
              <a:rPr lang="en-GB" dirty="0" smtClean="0"/>
              <a:t>26 April 2017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76" y="1916832"/>
            <a:ext cx="1497595" cy="19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556" y="1916832"/>
            <a:ext cx="1485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QGIS – Battersea 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Data sources (OS Download, and Aerial Download):</a:t>
            </a:r>
          </a:p>
          <a:p>
            <a:r>
              <a:rPr lang="en-GB" dirty="0" smtClean="0"/>
              <a:t>OS Terrain 5 DTM – ASCII format</a:t>
            </a:r>
          </a:p>
          <a:p>
            <a:r>
              <a:rPr lang="en-GB" dirty="0" smtClean="0"/>
              <a:t>OS </a:t>
            </a:r>
            <a:r>
              <a:rPr lang="en-GB" dirty="0" err="1" smtClean="0"/>
              <a:t>MasterMap</a:t>
            </a:r>
            <a:r>
              <a:rPr lang="en-GB" dirty="0" smtClean="0"/>
              <a:t> Building Height Attribute – File Geodatabase format</a:t>
            </a:r>
          </a:p>
          <a:p>
            <a:r>
              <a:rPr lang="en-GB" dirty="0" smtClean="0"/>
              <a:t>OS </a:t>
            </a:r>
            <a:r>
              <a:rPr lang="en-GB" dirty="0" err="1" smtClean="0"/>
              <a:t>MasterMap</a:t>
            </a:r>
            <a:r>
              <a:rPr lang="en-GB" dirty="0" smtClean="0"/>
              <a:t> Topography Layer – File Geodatabase format:</a:t>
            </a:r>
          </a:p>
          <a:p>
            <a:pPr lvl="1"/>
            <a:r>
              <a:rPr lang="en-GB" dirty="0" smtClean="0"/>
              <a:t>Positioned coniferous trees</a:t>
            </a:r>
            <a:r>
              <a:rPr lang="en-GB" dirty="0"/>
              <a:t> extracted to </a:t>
            </a:r>
            <a:r>
              <a:rPr lang="en-GB" dirty="0" err="1"/>
              <a:t>Shapefile</a:t>
            </a:r>
            <a:endParaRPr lang="en-GB" dirty="0" smtClean="0"/>
          </a:p>
          <a:p>
            <a:pPr lvl="1"/>
            <a:r>
              <a:rPr lang="en-GB" dirty="0" smtClean="0"/>
              <a:t>Positioned non-coniferous trees extracted to </a:t>
            </a:r>
            <a:r>
              <a:rPr lang="en-GB" dirty="0" err="1" smtClean="0"/>
              <a:t>Shapefile</a:t>
            </a:r>
            <a:endParaRPr lang="en-GB" dirty="0" smtClean="0"/>
          </a:p>
          <a:p>
            <a:r>
              <a:rPr lang="en-GB" dirty="0" smtClean="0"/>
              <a:t>Aerial Imagery – JPEG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QGIS – Battersea 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 all data to QGIS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Using QGIS2ThreeJS </a:t>
            </a:r>
            <a:r>
              <a:rPr lang="en-GB" dirty="0" smtClean="0"/>
              <a:t>plugin create 3D features for:</a:t>
            </a:r>
          </a:p>
          <a:p>
            <a:pPr lvl="1"/>
            <a:r>
              <a:rPr lang="en-GB" dirty="0" smtClean="0"/>
              <a:t>Buildings</a:t>
            </a:r>
          </a:p>
          <a:p>
            <a:pPr lvl="1"/>
            <a:r>
              <a:rPr lang="en-GB" dirty="0" smtClean="0"/>
              <a:t>Trees (need to create trunks and canopies separately)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Run plugin to create 3D model as HTML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108" y="2165362"/>
            <a:ext cx="4913783" cy="2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Follow-up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After the webinar, we will send you links to:</a:t>
            </a:r>
          </a:p>
          <a:p>
            <a:r>
              <a:rPr lang="en-GB" sz="2400" dirty="0" smtClean="0"/>
              <a:t>Webinar Recording (YouTube)</a:t>
            </a:r>
          </a:p>
          <a:p>
            <a:r>
              <a:rPr lang="en-GB" sz="2400" dirty="0" smtClean="0"/>
              <a:t>Slides</a:t>
            </a:r>
          </a:p>
          <a:p>
            <a:r>
              <a:rPr lang="en-GB" sz="2400" dirty="0" smtClean="0"/>
              <a:t>Transcript of all Questions and Answers</a:t>
            </a:r>
          </a:p>
          <a:p>
            <a:r>
              <a:rPr lang="en-GB" sz="2400" dirty="0" smtClean="0"/>
              <a:t>Feedback form</a:t>
            </a:r>
          </a:p>
          <a:p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02466"/>
            <a:ext cx="3873847" cy="2410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319" y="4005941"/>
            <a:ext cx="2821533" cy="15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9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4360" y="908720"/>
            <a:ext cx="84352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Create simple 3D models in the following software: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ArcGIS Pro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ArcGIS Online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err="1" smtClean="0">
                <a:solidFill>
                  <a:schemeClr val="tx2"/>
                </a:solidFill>
              </a:rPr>
              <a:t>AutoDesk</a:t>
            </a:r>
            <a:r>
              <a:rPr lang="en-GB" sz="2800" dirty="0" smtClean="0">
                <a:solidFill>
                  <a:schemeClr val="tx2"/>
                </a:solidFill>
              </a:rPr>
              <a:t> (AutoCAD and </a:t>
            </a:r>
            <a:r>
              <a:rPr lang="en-GB" sz="2800" dirty="0" err="1" smtClean="0">
                <a:solidFill>
                  <a:schemeClr val="tx2"/>
                </a:solidFill>
              </a:rPr>
              <a:t>InfraWorks</a:t>
            </a:r>
            <a:r>
              <a:rPr lang="en-GB" sz="2800" dirty="0" smtClean="0">
                <a:solidFill>
                  <a:schemeClr val="tx2"/>
                </a:solidFill>
              </a:rPr>
              <a:t>)</a:t>
            </a:r>
            <a:endParaRPr lang="en-GB" sz="2800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QGIS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2C3E6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solidFill>
                  <a:schemeClr val="bg1"/>
                </a:solidFill>
              </a:rPr>
              <a:t>Content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08" y="3626000"/>
            <a:ext cx="1911894" cy="20435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45" y="3627801"/>
            <a:ext cx="2581275" cy="628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7" y="3626000"/>
            <a:ext cx="1905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624690"/>
            <a:ext cx="3157017" cy="1199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86" y="5239005"/>
            <a:ext cx="2699792" cy="77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software do you use/intend to use for 3D </a:t>
            </a:r>
            <a:r>
              <a:rPr lang="en-GB" dirty="0" smtClean="0"/>
              <a:t>modelling? Please tick ALL that apply.</a:t>
            </a:r>
          </a:p>
          <a:p>
            <a:pPr marL="0" indent="0">
              <a:buNone/>
            </a:pPr>
            <a:endParaRPr lang="en-GB" dirty="0" smtClean="0"/>
          </a:p>
          <a:p>
            <a:pPr marL="285750" indent="-285750"/>
            <a:r>
              <a:rPr lang="en-GB" dirty="0"/>
              <a:t>ArcGIS Pro</a:t>
            </a:r>
          </a:p>
          <a:p>
            <a:pPr marL="285750" indent="-285750"/>
            <a:r>
              <a:rPr lang="en-GB" dirty="0"/>
              <a:t>ArcGIS Online</a:t>
            </a:r>
          </a:p>
          <a:p>
            <a:pPr marL="285750" indent="-285750"/>
            <a:r>
              <a:rPr lang="en-GB" dirty="0"/>
              <a:t>QGIS</a:t>
            </a:r>
          </a:p>
          <a:p>
            <a:pPr marL="285750" indent="-285750"/>
            <a:r>
              <a:rPr lang="en-GB" dirty="0" err="1" smtClean="0"/>
              <a:t>AutoDesk</a:t>
            </a:r>
            <a:endParaRPr lang="en-GB" dirty="0" smtClean="0"/>
          </a:p>
          <a:p>
            <a:pPr marL="285750" indent="-285750"/>
            <a:r>
              <a:rPr lang="en-GB" dirty="0" smtClean="0"/>
              <a:t>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2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ArcGIS Pro – Skye </a:t>
            </a:r>
            <a:r>
              <a:rPr lang="en-GB" dirty="0" err="1" smtClean="0"/>
              <a:t>Cuillin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Data sources </a:t>
            </a:r>
            <a:r>
              <a:rPr lang="en-GB" b="1" dirty="0" smtClean="0"/>
              <a:t>(Geology </a:t>
            </a:r>
            <a:r>
              <a:rPr lang="en-GB" b="1" dirty="0"/>
              <a:t>Download):</a:t>
            </a:r>
          </a:p>
          <a:p>
            <a:r>
              <a:rPr lang="en-GB" dirty="0" smtClean="0"/>
              <a:t>1:50,000 scale geology</a:t>
            </a:r>
          </a:p>
          <a:p>
            <a:r>
              <a:rPr lang="en-GB" dirty="0" smtClean="0"/>
              <a:t>Terrain data provided by ESRI UK (uses OS Terrain 50)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 Geology data to ArcGIS Pro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Convert to 3D using the Convert button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Optionally add in OS Terrain 5 for more detailed terrain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Adjust transparency to see geological influence on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ArcGIS Pro/ArcGIS Online – Edinburgh Castle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Data sources (OS </a:t>
            </a:r>
            <a:r>
              <a:rPr lang="en-GB" b="1" dirty="0" smtClean="0"/>
              <a:t>Download):</a:t>
            </a:r>
            <a:endParaRPr lang="en-GB" b="1" dirty="0"/>
          </a:p>
          <a:p>
            <a:r>
              <a:rPr lang="en-GB" dirty="0" smtClean="0"/>
              <a:t>OS </a:t>
            </a:r>
            <a:r>
              <a:rPr lang="en-GB" dirty="0" err="1"/>
              <a:t>MasterMap</a:t>
            </a:r>
            <a:r>
              <a:rPr lang="en-GB" dirty="0"/>
              <a:t> Building Height Attribute – File Geodatabase </a:t>
            </a:r>
            <a:r>
              <a:rPr lang="en-GB" dirty="0" smtClean="0"/>
              <a:t>format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/>
              <a:t>3D building in ArcGIS Pro by extruding 2D </a:t>
            </a:r>
            <a:r>
              <a:rPr lang="en-GB" dirty="0" smtClean="0"/>
              <a:t>building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Convert </a:t>
            </a:r>
            <a:r>
              <a:rPr lang="en-GB" dirty="0"/>
              <a:t>to Multi Patch feature </a:t>
            </a:r>
            <a:r>
              <a:rPr lang="en-GB" dirty="0" smtClean="0"/>
              <a:t>using:</a:t>
            </a:r>
          </a:p>
          <a:p>
            <a:pPr lvl="1" indent="-342900"/>
            <a:r>
              <a:rPr lang="en-GB" dirty="0" smtClean="0"/>
              <a:t>3D </a:t>
            </a:r>
            <a:r>
              <a:rPr lang="en-GB" dirty="0"/>
              <a:t>Analysts Tools &gt; </a:t>
            </a:r>
            <a:r>
              <a:rPr lang="en-GB" dirty="0" smtClean="0"/>
              <a:t>Conversion &gt; </a:t>
            </a:r>
            <a:r>
              <a:rPr lang="en-GB" dirty="0"/>
              <a:t>Layer 3D To Feature Class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/>
              <a:t>a Scene Layer Package </a:t>
            </a:r>
            <a:r>
              <a:rPr lang="en-GB" dirty="0" smtClean="0"/>
              <a:t>using:</a:t>
            </a:r>
          </a:p>
          <a:p>
            <a:pPr lvl="1" indent="-342900"/>
            <a:r>
              <a:rPr lang="en-GB" dirty="0" smtClean="0"/>
              <a:t>Data </a:t>
            </a:r>
            <a:r>
              <a:rPr lang="en-GB" dirty="0"/>
              <a:t>Management Tools &gt; </a:t>
            </a:r>
            <a:r>
              <a:rPr lang="en-GB" dirty="0" smtClean="0"/>
              <a:t>Package &gt; Create Scene Layer Package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Upload Scene Layer </a:t>
            </a:r>
            <a:r>
              <a:rPr lang="en-GB" dirty="0"/>
              <a:t>P</a:t>
            </a:r>
            <a:r>
              <a:rPr lang="en-GB" dirty="0" smtClean="0"/>
              <a:t>ackage to ArcGIS Online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Open </a:t>
            </a:r>
            <a:r>
              <a:rPr lang="en-GB" dirty="0"/>
              <a:t>the Scene in Scene </a:t>
            </a:r>
            <a:r>
              <a:rPr lang="en-GB" dirty="0" smtClean="0"/>
              <a:t>Viewer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Building Height Attribute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4485714" cy="2971429"/>
          </a:xfrm>
        </p:spPr>
      </p:pic>
      <p:sp>
        <p:nvSpPr>
          <p:cNvPr id="5" name="TextBox 4"/>
          <p:cNvSpPr txBox="1"/>
          <p:nvPr/>
        </p:nvSpPr>
        <p:spPr>
          <a:xfrm>
            <a:off x="4860032" y="2220888"/>
            <a:ext cx="4011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Base height: </a:t>
            </a:r>
            <a:r>
              <a:rPr lang="en-GB" sz="2400" dirty="0" err="1" smtClean="0">
                <a:solidFill>
                  <a:schemeClr val="tx2"/>
                </a:solidFill>
              </a:rPr>
              <a:t>AbsHMin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‘Roof’ heights: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AbsH2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tx2"/>
                </a:solidFill>
              </a:rPr>
              <a:t>AbsHMax</a:t>
            </a:r>
            <a:endParaRPr lang="en-GB" sz="2400" dirty="0" smtClean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Building footprints from OS </a:t>
            </a:r>
            <a:r>
              <a:rPr lang="en-GB" sz="2400" dirty="0" err="1">
                <a:solidFill>
                  <a:schemeClr val="tx2"/>
                </a:solidFill>
              </a:rPr>
              <a:t>MasterMap</a:t>
            </a:r>
            <a:r>
              <a:rPr lang="en-GB" sz="2400" dirty="0">
                <a:solidFill>
                  <a:schemeClr val="tx2"/>
                </a:solidFill>
              </a:rPr>
              <a:t> Topography layer with various height attributes</a:t>
            </a:r>
            <a:r>
              <a:rPr lang="en-GB" sz="2400" dirty="0" smtClean="0">
                <a:solidFill>
                  <a:schemeClr val="tx2"/>
                </a:solidFill>
              </a:rPr>
              <a:t>: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AutoCAD and </a:t>
            </a:r>
            <a:r>
              <a:rPr lang="en-GB" dirty="0" err="1" smtClean="0"/>
              <a:t>InfraWorks</a:t>
            </a:r>
            <a:r>
              <a:rPr lang="en-GB" dirty="0" smtClean="0"/>
              <a:t> - Hexham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Data sources (OS Download, and Aerial Download):</a:t>
            </a:r>
          </a:p>
          <a:p>
            <a:r>
              <a:rPr lang="en-GB" dirty="0"/>
              <a:t>OS Terrain 5 DTM – ASCII </a:t>
            </a:r>
            <a:r>
              <a:rPr lang="en-GB" dirty="0" smtClean="0"/>
              <a:t>format</a:t>
            </a:r>
          </a:p>
          <a:p>
            <a:r>
              <a:rPr lang="en-GB" dirty="0" smtClean="0"/>
              <a:t>OS Terrain 5 Contours – DWG format</a:t>
            </a:r>
            <a:endParaRPr lang="en-GB" dirty="0"/>
          </a:p>
          <a:p>
            <a:r>
              <a:rPr lang="en-GB" dirty="0"/>
              <a:t>OS </a:t>
            </a:r>
            <a:r>
              <a:rPr lang="en-GB" dirty="0" err="1"/>
              <a:t>MasterMap</a:t>
            </a:r>
            <a:r>
              <a:rPr lang="en-GB" dirty="0"/>
              <a:t> Building Height Attribute – </a:t>
            </a:r>
            <a:r>
              <a:rPr lang="en-GB" dirty="0" smtClean="0"/>
              <a:t>DWG format</a:t>
            </a:r>
            <a:endParaRPr lang="en-GB" dirty="0"/>
          </a:p>
          <a:p>
            <a:r>
              <a:rPr lang="en-GB" dirty="0" smtClean="0"/>
              <a:t>OS </a:t>
            </a:r>
            <a:r>
              <a:rPr lang="en-GB" dirty="0" err="1" smtClean="0"/>
              <a:t>MasterMap</a:t>
            </a:r>
            <a:r>
              <a:rPr lang="en-GB" dirty="0" smtClean="0"/>
              <a:t> Raster 1:1,000 scale – TIFF format</a:t>
            </a:r>
          </a:p>
          <a:p>
            <a:r>
              <a:rPr lang="en-GB" dirty="0"/>
              <a:t>Aerial Imagery – JPEG format</a:t>
            </a:r>
            <a:endParaRPr lang="en-US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AutoCAD and </a:t>
            </a:r>
            <a:r>
              <a:rPr lang="en-GB" dirty="0" err="1" smtClean="0"/>
              <a:t>InfraWorks</a:t>
            </a:r>
            <a:r>
              <a:rPr lang="en-GB" dirty="0" smtClean="0"/>
              <a:t> - Hexham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Process - AutoCAD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Open Building Height Attribute </a:t>
            </a:r>
            <a:r>
              <a:rPr lang="en-GB" dirty="0" smtClean="0"/>
              <a:t>dataset in </a:t>
            </a:r>
            <a:r>
              <a:rPr lang="en-GB" dirty="0"/>
              <a:t>AutoCAD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the Attach command, attach one or more </a:t>
            </a:r>
            <a:r>
              <a:rPr lang="en-GB" smtClean="0"/>
              <a:t>other DWG datasets</a:t>
            </a:r>
            <a:endParaRPr lang="en-US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/>
              <a:t>Process - </a:t>
            </a:r>
            <a:r>
              <a:rPr lang="en-GB" b="1" dirty="0" err="1" smtClean="0"/>
              <a:t>InfraWorks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Drag and drop terrain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Drag and drop </a:t>
            </a:r>
            <a:r>
              <a:rPr lang="en-GB" dirty="0" err="1" smtClean="0"/>
              <a:t>basemap</a:t>
            </a:r>
            <a:r>
              <a:rPr lang="en-GB" dirty="0" smtClean="0"/>
              <a:t> data (aerial imagery or raster </a:t>
            </a:r>
            <a:r>
              <a:rPr lang="en-GB" dirty="0" err="1" smtClean="0"/>
              <a:t>basemap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Drag and drop buildings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24078</TotalTime>
  <Words>455</Words>
  <Application>Microsoft Office PowerPoint</Application>
  <PresentationFormat>On-screen Show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Follow-up </vt:lpstr>
      <vt:lpstr>PowerPoint Presentation</vt:lpstr>
      <vt:lpstr>Poll</vt:lpstr>
      <vt:lpstr>ArcGIS Pro – Skye Cuillin</vt:lpstr>
      <vt:lpstr>ArcGIS Pro/ArcGIS Online – Edinburgh Castle</vt:lpstr>
      <vt:lpstr>Building Height Attribute</vt:lpstr>
      <vt:lpstr>AutoCAD and InfraWorks - Hexham</vt:lpstr>
      <vt:lpstr>AutoCAD and InfraWorks - Hexham</vt:lpstr>
      <vt:lpstr>QGIS – Battersea Park</vt:lpstr>
      <vt:lpstr>QGIS – Battersea Park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</dc:creator>
  <cp:lastModifiedBy>geosupport</cp:lastModifiedBy>
  <cp:revision>374</cp:revision>
  <cp:lastPrinted>2015-03-04T11:43:33Z</cp:lastPrinted>
  <dcterms:created xsi:type="dcterms:W3CDTF">2013-07-16T11:07:09Z</dcterms:created>
  <dcterms:modified xsi:type="dcterms:W3CDTF">2017-04-26T13:36:29Z</dcterms:modified>
</cp:coreProperties>
</file>