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90" r:id="rId4"/>
    <p:sldId id="257" r:id="rId5"/>
    <p:sldId id="293" r:id="rId6"/>
    <p:sldId id="284" r:id="rId7"/>
    <p:sldId id="277" r:id="rId8"/>
    <p:sldId id="278" r:id="rId9"/>
    <p:sldId id="279" r:id="rId10"/>
    <p:sldId id="283" r:id="rId11"/>
    <p:sldId id="282" r:id="rId12"/>
    <p:sldId id="266" r:id="rId13"/>
    <p:sldId id="269" r:id="rId14"/>
    <p:sldId id="289" r:id="rId15"/>
    <p:sldId id="271" r:id="rId16"/>
    <p:sldId id="268" r:id="rId17"/>
    <p:sldId id="267" r:id="rId18"/>
    <p:sldId id="258" r:id="rId19"/>
    <p:sldId id="270" r:id="rId20"/>
    <p:sldId id="261" r:id="rId21"/>
    <p:sldId id="294" r:id="rId22"/>
    <p:sldId id="295" r:id="rId23"/>
    <p:sldId id="296" r:id="rId24"/>
    <p:sldId id="297" r:id="rId25"/>
    <p:sldId id="291" r:id="rId26"/>
    <p:sldId id="292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E62"/>
    <a:srgbClr val="CCECF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84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noFill/>
        </p:spPr>
        <p:txBody>
          <a:bodyPr/>
          <a:lstStyle>
            <a:lvl1pPr>
              <a:defRPr baseline="0">
                <a:solidFill>
                  <a:srgbClr val="2C3E6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2C3E6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9300" y="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5676900" cy="5029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2C3E62"/>
                </a:solidFill>
              </a:defRPr>
            </a:lvl1pPr>
            <a:lvl2pPr>
              <a:defRPr baseline="0">
                <a:solidFill>
                  <a:srgbClr val="2C3E62"/>
                </a:solidFill>
              </a:defRPr>
            </a:lvl2pPr>
            <a:lvl3pPr>
              <a:defRPr baseline="0">
                <a:solidFill>
                  <a:srgbClr val="2C3E62"/>
                </a:solidFill>
              </a:defRPr>
            </a:lvl3pPr>
            <a:lvl4pPr>
              <a:defRPr baseline="0">
                <a:solidFill>
                  <a:srgbClr val="2C3E62"/>
                </a:solidFill>
              </a:defRPr>
            </a:lvl4pPr>
            <a:lvl5pPr>
              <a:defRPr baseline="0">
                <a:solidFill>
                  <a:srgbClr val="2C3E6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25527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700" y="914400"/>
            <a:ext cx="25527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3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7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8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525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2C3E6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2C3E62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29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aseline="0" dirty="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05589"/>
            <a:ext cx="19050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Calibri" pitchFamily="34" charset="0"/>
              </a:defRPr>
            </a:lvl1pPr>
          </a:lstStyle>
          <a:p>
            <a:fld id="{92AA38AE-775C-403F-BA3F-6EC7BCE58FD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" y="6088702"/>
            <a:ext cx="2075743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aseline="0">
          <a:solidFill>
            <a:srgbClr val="2C3E62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aseline="0">
          <a:solidFill>
            <a:srgbClr val="2C3E62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aseline="0">
          <a:solidFill>
            <a:srgbClr val="2C3E62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aseline="0">
          <a:solidFill>
            <a:srgbClr val="2C3E62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rgbClr val="2C3E62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erialDigimapSubs" TargetMode="External"/><Relationship Id="rId2" Type="http://schemas.openxmlformats.org/officeDocument/2006/relationships/hyperlink" Target="http://bit.ly/DigimapSiteRep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dina@ed.ac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3409"/>
            <a:ext cx="7772400" cy="1470025"/>
          </a:xfrm>
        </p:spPr>
        <p:txBody>
          <a:bodyPr/>
          <a:lstStyle/>
          <a:p>
            <a:pPr algn="ctr"/>
            <a:r>
              <a:rPr lang="en-GB" sz="4000" dirty="0" smtClean="0"/>
              <a:t>Webinar: Learn about… Aerial Digimap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 Holmes and Tom Armitage</a:t>
            </a:r>
          </a:p>
          <a:p>
            <a:r>
              <a:rPr lang="en-GB" dirty="0" smtClean="0"/>
              <a:t>EDINA </a:t>
            </a:r>
            <a:r>
              <a:rPr lang="en-GB" dirty="0" err="1" smtClean="0"/>
              <a:t>Geoservices</a:t>
            </a:r>
            <a:r>
              <a:rPr lang="en-GB" dirty="0" smtClean="0"/>
              <a:t> Support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136" y="2173434"/>
            <a:ext cx="1059696" cy="1401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71" y="2169980"/>
            <a:ext cx="1053370" cy="14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the data in QGIS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912"/>
            <a:ext cx="9144000" cy="521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714" y="4931993"/>
            <a:ext cx="3142344" cy="1600438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OS </a:t>
            </a:r>
            <a:r>
              <a:rPr lang="en-GB" sz="1400" dirty="0" err="1"/>
              <a:t>MasterMap</a:t>
            </a:r>
            <a:r>
              <a:rPr lang="en-GB" sz="1400" dirty="0"/>
              <a:t> Building Height </a:t>
            </a:r>
            <a:r>
              <a:rPr lang="en-GB" sz="1400" dirty="0" smtClean="0"/>
              <a:t>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25cm aerial </a:t>
            </a:r>
            <a:r>
              <a:rPr lang="en-GB" sz="1400" dirty="0" smtClean="0"/>
              <a:t>imagery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OS </a:t>
            </a:r>
            <a:r>
              <a:rPr lang="en-GB" sz="1400" dirty="0"/>
              <a:t>Terrain </a:t>
            </a:r>
            <a:r>
              <a:rPr lang="en-GB" sz="1400" dirty="0" smtClean="0"/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Positioned trees from OS </a:t>
            </a:r>
            <a:r>
              <a:rPr lang="en-GB" sz="1400" dirty="0" err="1" smtClean="0"/>
              <a:t>MasterMap</a:t>
            </a:r>
            <a:r>
              <a:rPr lang="en-GB" sz="1400" dirty="0" smtClean="0"/>
              <a:t> Topography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OpenRoads</a:t>
            </a:r>
            <a:r>
              <a:rPr lang="en-GB" sz="1400" dirty="0" smtClean="0"/>
              <a:t> road network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275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the data </a:t>
            </a:r>
            <a:r>
              <a:rPr lang="en-GB" dirty="0" smtClean="0"/>
              <a:t>in CAD (</a:t>
            </a:r>
            <a:r>
              <a:rPr lang="en-GB" dirty="0" err="1" smtClean="0"/>
              <a:t>InfraWorks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03" y="548680"/>
            <a:ext cx="8306994" cy="630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1543" y="5810108"/>
            <a:ext cx="2917372" cy="954107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OS </a:t>
            </a:r>
            <a:r>
              <a:rPr lang="en-GB" sz="1400" dirty="0" err="1"/>
              <a:t>MasterMap</a:t>
            </a:r>
            <a:r>
              <a:rPr lang="en-GB" sz="1400" dirty="0"/>
              <a:t> Building Height </a:t>
            </a:r>
            <a:r>
              <a:rPr lang="en-GB" sz="1400" dirty="0" smtClean="0"/>
              <a:t>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25cm aerial </a:t>
            </a:r>
            <a:r>
              <a:rPr lang="en-GB" sz="1400" dirty="0" smtClean="0"/>
              <a:t>imagery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OS </a:t>
            </a:r>
            <a:r>
              <a:rPr lang="en-GB" sz="1400" dirty="0"/>
              <a:t>Terrain </a:t>
            </a:r>
            <a:r>
              <a:rPr lang="en-GB" sz="1400" dirty="0" smtClean="0"/>
              <a:t>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686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the data in ArcGIS Pro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5521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486" y="1484851"/>
            <a:ext cx="4441372" cy="954107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OS </a:t>
            </a:r>
            <a:r>
              <a:rPr lang="en-GB" sz="1400" dirty="0" err="1"/>
              <a:t>MasterMap</a:t>
            </a:r>
            <a:r>
              <a:rPr lang="en-GB" sz="1400" dirty="0"/>
              <a:t> Building Height </a:t>
            </a:r>
            <a:r>
              <a:rPr lang="en-GB" sz="1400" dirty="0" smtClean="0"/>
              <a:t>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25cm aerial </a:t>
            </a:r>
            <a:r>
              <a:rPr lang="en-GB" sz="1400" dirty="0" smtClean="0"/>
              <a:t>imagery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VectorMap</a:t>
            </a:r>
            <a:r>
              <a:rPr lang="en-GB" sz="1400" dirty="0" smtClean="0"/>
              <a:t> Local Raster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OS Terrain </a:t>
            </a:r>
            <a:r>
              <a:rPr lang="en-GB" sz="1400" dirty="0" smtClean="0"/>
              <a:t>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545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Roam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50"/>
            <a:ext cx="9144000" cy="50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399"/>
            <a:ext cx="8777515" cy="490582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Does your institution currently subscribe to Aerial Digimap?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Yes</a:t>
            </a:r>
          </a:p>
          <a:p>
            <a:r>
              <a:rPr lang="en-GB" dirty="0" smtClean="0"/>
              <a:t>No</a:t>
            </a:r>
          </a:p>
          <a:p>
            <a:r>
              <a:rPr lang="en-GB" dirty="0" smtClean="0"/>
              <a:t>Don’t know</a:t>
            </a:r>
          </a:p>
        </p:txBody>
      </p:sp>
    </p:spTree>
    <p:extLst>
      <p:ext uri="{BB962C8B-B14F-4D97-AF65-F5344CB8AC3E}">
        <p14:creationId xmlns:p14="http://schemas.microsoft.com/office/powerpoint/2010/main" val="2138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Roam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582891" cy="4782848"/>
          </a:xfrm>
        </p:spPr>
        <p:txBody>
          <a:bodyPr>
            <a:spAutoFit/>
          </a:bodyPr>
          <a:lstStyle/>
          <a:p>
            <a:r>
              <a:rPr lang="en-GB" sz="2800" dirty="0" smtClean="0"/>
              <a:t>Top three zoom levels show OS Open Data</a:t>
            </a:r>
          </a:p>
          <a:p>
            <a:r>
              <a:rPr lang="en-GB" sz="2800" dirty="0" smtClean="0"/>
              <a:t>Get Feature Information tool displays date image was taken</a:t>
            </a:r>
          </a:p>
          <a:p>
            <a:r>
              <a:rPr lang="en-GB" sz="2800" dirty="0" smtClean="0"/>
              <a:t>Backdrop mapping visible using opacity slider</a:t>
            </a:r>
          </a:p>
          <a:p>
            <a:r>
              <a:rPr lang="en-GB" sz="2800" dirty="0" smtClean="0"/>
              <a:t>Road/Place Name overlay available in the Overlays menu</a:t>
            </a:r>
          </a:p>
          <a:p>
            <a:r>
              <a:rPr lang="en-GB" sz="2800" dirty="0" smtClean="0"/>
              <a:t>Standard functionality:</a:t>
            </a:r>
          </a:p>
          <a:p>
            <a:pPr lvl="1"/>
            <a:r>
              <a:rPr lang="en-GB" sz="2400" dirty="0" smtClean="0"/>
              <a:t>import/export annotations</a:t>
            </a:r>
          </a:p>
          <a:p>
            <a:pPr lvl="1"/>
            <a:r>
              <a:rPr lang="en-GB" sz="2400" dirty="0" smtClean="0"/>
              <a:t>open/save map</a:t>
            </a:r>
          </a:p>
          <a:p>
            <a:pPr lvl="1"/>
            <a:r>
              <a:rPr lang="en-GB" sz="2400" dirty="0" smtClean="0"/>
              <a:t>annotation and measurement tools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094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Mosaic – hard edges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3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Mosaic – following features</a:t>
            </a:r>
            <a:endParaRPr lang="en-GB" sz="3200" dirty="0"/>
          </a:p>
        </p:txBody>
      </p:sp>
      <p:pic>
        <p:nvPicPr>
          <p:cNvPr id="3" name="Content Placeholder 3"/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2000" y="729000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31413" y="3410035"/>
            <a:ext cx="5033631" cy="1738819"/>
            <a:chOff x="1031413" y="3338259"/>
            <a:chExt cx="5033631" cy="1738819"/>
          </a:xfrm>
        </p:grpSpPr>
        <p:sp>
          <p:nvSpPr>
            <p:cNvPr id="5" name="Rectangle 4"/>
            <p:cNvSpPr/>
            <p:nvPr/>
          </p:nvSpPr>
          <p:spPr bwMode="auto">
            <a:xfrm>
              <a:off x="4593431" y="3493294"/>
              <a:ext cx="1471613" cy="14287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413" y="3338259"/>
              <a:ext cx="3240000" cy="1738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9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34185"/>
            <a:ext cx="8575964" cy="4114800"/>
          </a:xfrm>
        </p:spPr>
        <p:txBody>
          <a:bodyPr/>
          <a:lstStyle/>
          <a:p>
            <a:r>
              <a:rPr lang="en-GB" dirty="0" smtClean="0"/>
              <a:t>Max paper size A3</a:t>
            </a:r>
          </a:p>
          <a:p>
            <a:r>
              <a:rPr lang="en-GB" dirty="0" smtClean="0"/>
              <a:t>Max print scale: 1:175,000</a:t>
            </a:r>
          </a:p>
          <a:p>
            <a:r>
              <a:rPr lang="en-GB" dirty="0" smtClean="0"/>
              <a:t>A3 print at 1:175,000 opens 2600 1km images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109" y="2466180"/>
            <a:ext cx="5624945" cy="3990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14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Download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15"/>
            <a:ext cx="9144000" cy="50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Follow-up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7248832" cy="4811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After the webinar, we will send you links to:</a:t>
            </a:r>
          </a:p>
          <a:p>
            <a:r>
              <a:rPr lang="en-GB" sz="2800" dirty="0" smtClean="0"/>
              <a:t>Recording (YouTube)</a:t>
            </a:r>
          </a:p>
          <a:p>
            <a:r>
              <a:rPr lang="en-GB" sz="2800" dirty="0" smtClean="0"/>
              <a:t>Q&amp;A transcript</a:t>
            </a:r>
          </a:p>
          <a:p>
            <a:r>
              <a:rPr lang="en-GB" sz="2800" dirty="0" smtClean="0"/>
              <a:t>Link to the Aerial information page</a:t>
            </a:r>
          </a:p>
          <a:p>
            <a:r>
              <a:rPr lang="en-GB" sz="2800" dirty="0" smtClean="0"/>
              <a:t>Feedback 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402466"/>
            <a:ext cx="3873847" cy="2410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319" y="4005941"/>
            <a:ext cx="2821533" cy="15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download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75964" cy="4114800"/>
          </a:xfrm>
        </p:spPr>
        <p:txBody>
          <a:bodyPr/>
          <a:lstStyle/>
          <a:p>
            <a:r>
              <a:rPr lang="en-GB" dirty="0" smtClean="0"/>
              <a:t>100km</a:t>
            </a:r>
            <a:r>
              <a:rPr lang="en-GB" baseline="30000" dirty="0" smtClean="0"/>
              <a:t>2</a:t>
            </a:r>
            <a:r>
              <a:rPr lang="en-GB" dirty="0" smtClean="0"/>
              <a:t> download limit, ~700MB download size</a:t>
            </a:r>
          </a:p>
          <a:p>
            <a:pPr lvl="1"/>
            <a:r>
              <a:rPr lang="en-GB" dirty="0" smtClean="0"/>
              <a:t>Can take multiple orders</a:t>
            </a:r>
          </a:p>
          <a:p>
            <a:r>
              <a:rPr lang="en-GB" dirty="0" smtClean="0"/>
              <a:t>Download latest data </a:t>
            </a:r>
            <a:r>
              <a:rPr lang="en-GB" b="1" i="1" dirty="0" smtClean="0"/>
              <a:t>or </a:t>
            </a:r>
            <a:r>
              <a:rPr lang="en-GB" dirty="0" smtClean="0"/>
              <a:t>specific versions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LiDAR </a:t>
            </a:r>
            <a:r>
              <a:rPr lang="en-GB" dirty="0" err="1" smtClean="0"/>
              <a:t>Digimap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629074" cy="4969164"/>
          </a:xfrm>
        </p:spPr>
        <p:txBody>
          <a:bodyPr/>
          <a:lstStyle/>
          <a:p>
            <a:r>
              <a:rPr lang="en-GB" dirty="0" smtClean="0"/>
              <a:t>Bundled with Aerial </a:t>
            </a:r>
            <a:r>
              <a:rPr lang="en-GB" dirty="0" err="1" smtClean="0"/>
              <a:t>Digimap</a:t>
            </a:r>
            <a:r>
              <a:rPr lang="en-GB" dirty="0" smtClean="0"/>
              <a:t> (no additional cost)</a:t>
            </a:r>
          </a:p>
          <a:p>
            <a:r>
              <a:rPr lang="en-GB" dirty="0" smtClean="0"/>
              <a:t>Variety of open data:</a:t>
            </a:r>
          </a:p>
          <a:p>
            <a:pPr lvl="1"/>
            <a:r>
              <a:rPr lang="en-GB" dirty="0" smtClean="0"/>
              <a:t>Point Cloud (England and Scotland only)</a:t>
            </a:r>
          </a:p>
          <a:p>
            <a:pPr lvl="1"/>
            <a:r>
              <a:rPr lang="en-GB" dirty="0" smtClean="0"/>
              <a:t>Digital Terrain Model (DTM) and </a:t>
            </a:r>
            <a:r>
              <a:rPr lang="en-GB" dirty="0"/>
              <a:t>Digital Surface Model (DSM</a:t>
            </a:r>
            <a:r>
              <a:rPr lang="en-GB" dirty="0" smtClean="0"/>
              <a:t>):</a:t>
            </a:r>
          </a:p>
          <a:p>
            <a:pPr lvl="2"/>
            <a:r>
              <a:rPr lang="en-GB" dirty="0" smtClean="0"/>
              <a:t>Environment Agency – England</a:t>
            </a:r>
          </a:p>
          <a:p>
            <a:pPr lvl="2"/>
            <a:r>
              <a:rPr lang="en-GB" dirty="0" smtClean="0"/>
              <a:t>SEPA – Scotland</a:t>
            </a:r>
          </a:p>
          <a:p>
            <a:pPr lvl="2"/>
            <a:r>
              <a:rPr lang="en-GB" dirty="0" smtClean="0"/>
              <a:t>Natural Resources Wales – Wales</a:t>
            </a:r>
          </a:p>
          <a:p>
            <a:pPr lvl="1"/>
            <a:r>
              <a:rPr lang="en-GB" dirty="0" smtClean="0"/>
              <a:t>Aerial Imagery (Environment Agency - England only)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3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Point Cloud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444345" cy="572655"/>
          </a:xfrm>
        </p:spPr>
        <p:txBody>
          <a:bodyPr/>
          <a:lstStyle/>
          <a:p>
            <a:r>
              <a:rPr lang="en-GB" dirty="0" smtClean="0"/>
              <a:t>Raw LiDAR data format</a:t>
            </a:r>
          </a:p>
          <a:p>
            <a:r>
              <a:rPr lang="en-GB" dirty="0" smtClean="0"/>
              <a:t>England and Scotland only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64"/>
          <a:stretch/>
        </p:blipFill>
        <p:spPr>
          <a:xfrm>
            <a:off x="733347" y="2126893"/>
            <a:ext cx="7671817" cy="38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Surface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481291" cy="1075334"/>
          </a:xfrm>
        </p:spPr>
        <p:txBody>
          <a:bodyPr/>
          <a:lstStyle/>
          <a:p>
            <a:r>
              <a:rPr lang="en-GB" dirty="0" smtClean="0"/>
              <a:t>Surface, including vegetation and man made features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9" y="1994132"/>
            <a:ext cx="3952381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Terrain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573655" cy="1542473"/>
          </a:xfrm>
        </p:spPr>
        <p:txBody>
          <a:bodyPr/>
          <a:lstStyle/>
          <a:p>
            <a:r>
              <a:rPr lang="en-GB" dirty="0" smtClean="0"/>
              <a:t>Bare-earth model representing the surface of the earth with vegetation and man made features removed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9" y="2374518"/>
            <a:ext cx="3952381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 Agency Aerial imagery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07400" cy="4525818"/>
          </a:xfrm>
        </p:spPr>
        <p:txBody>
          <a:bodyPr/>
          <a:lstStyle/>
          <a:p>
            <a:r>
              <a:rPr lang="en-GB" dirty="0" smtClean="0"/>
              <a:t>Data format: ECW (enhanced compressed wavelet)</a:t>
            </a:r>
          </a:p>
          <a:p>
            <a:r>
              <a:rPr lang="en-US" dirty="0" smtClean="0"/>
              <a:t>Four </a:t>
            </a:r>
            <a:r>
              <a:rPr lang="en-US" dirty="0"/>
              <a:t>types of imagery available:</a:t>
            </a:r>
          </a:p>
          <a:p>
            <a:pPr lvl="1"/>
            <a:r>
              <a:rPr lang="en-US" dirty="0"/>
              <a:t>True </a:t>
            </a:r>
            <a:r>
              <a:rPr lang="en-US" dirty="0" err="1"/>
              <a:t>colour</a:t>
            </a:r>
            <a:r>
              <a:rPr lang="en-US" dirty="0"/>
              <a:t> – red, green, blue (RGB)</a:t>
            </a:r>
          </a:p>
          <a:p>
            <a:pPr lvl="1"/>
            <a:r>
              <a:rPr lang="en-US" dirty="0"/>
              <a:t>Near Infra-Red (NIR)</a:t>
            </a:r>
          </a:p>
          <a:p>
            <a:pPr lvl="1"/>
            <a:r>
              <a:rPr lang="en-US" dirty="0"/>
              <a:t>4-band (RGBN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Night time</a:t>
            </a:r>
            <a:endParaRPr lang="en-US" dirty="0"/>
          </a:p>
          <a:p>
            <a:r>
              <a:rPr lang="en-GB" dirty="0" smtClean="0"/>
              <a:t>Access free to all subscribers to Aerial Collection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53"/>
            <a:ext cx="9144000" cy="638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Aerial Digimap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399"/>
            <a:ext cx="8708923" cy="5080819"/>
          </a:xfrm>
        </p:spPr>
        <p:txBody>
          <a:bodyPr>
            <a:normAutofit/>
          </a:bodyPr>
          <a:lstStyle/>
          <a:p>
            <a:r>
              <a:rPr lang="en-GB" dirty="0" smtClean="0"/>
              <a:t>Institution subscription with EDINA, not JISC</a:t>
            </a:r>
          </a:p>
          <a:p>
            <a:r>
              <a:rPr lang="en-GB" dirty="0" smtClean="0"/>
              <a:t>Annual price range: £485- £2500 (plus VAT), based on institutional HE band</a:t>
            </a:r>
          </a:p>
          <a:p>
            <a:r>
              <a:rPr lang="en-GB" i="1" dirty="0" smtClean="0"/>
              <a:t>Users: </a:t>
            </a:r>
            <a:r>
              <a:rPr lang="en-GB" dirty="0" smtClean="0"/>
              <a:t>speak to your local Digimap Site </a:t>
            </a:r>
            <a:r>
              <a:rPr lang="en-GB" dirty="0"/>
              <a:t>Rep (</a:t>
            </a: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bit.ly/DigimapSiteReps</a:t>
            </a:r>
            <a:r>
              <a:rPr lang="en-GB" dirty="0" smtClean="0"/>
              <a:t>)</a:t>
            </a:r>
          </a:p>
          <a:p>
            <a:r>
              <a:rPr lang="en-GB" i="1" dirty="0" smtClean="0"/>
              <a:t>Site Representatives: </a:t>
            </a:r>
            <a:r>
              <a:rPr lang="en-GB" dirty="0" smtClean="0"/>
              <a:t>all subscription </a:t>
            </a:r>
            <a:r>
              <a:rPr lang="en-GB" dirty="0"/>
              <a:t>information available </a:t>
            </a:r>
            <a:r>
              <a:rPr lang="en-GB" dirty="0" smtClean="0"/>
              <a:t>at </a:t>
            </a:r>
            <a:r>
              <a:rPr lang="en-GB" dirty="0">
                <a:hlinkClick r:id="rId3"/>
              </a:rPr>
              <a:t>http://bit.ly/AerialDigimapSubs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 algn="ctr">
              <a:buNone/>
            </a:pPr>
            <a:r>
              <a:rPr lang="en-GB" dirty="0" smtClean="0">
                <a:hlinkClick r:id="rId4"/>
              </a:rPr>
              <a:t>edina@ed.ac.uk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197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530772" cy="5065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Please indicate your current status at your institution: </a:t>
            </a:r>
          </a:p>
          <a:p>
            <a:r>
              <a:rPr lang="en-GB" dirty="0" smtClean="0"/>
              <a:t>Support Staff</a:t>
            </a:r>
          </a:p>
          <a:p>
            <a:r>
              <a:rPr lang="en-GB" dirty="0" smtClean="0"/>
              <a:t>Academic Staff</a:t>
            </a:r>
          </a:p>
          <a:p>
            <a:r>
              <a:rPr lang="en-GB" dirty="0" smtClean="0"/>
              <a:t>Undergraduate</a:t>
            </a:r>
          </a:p>
          <a:p>
            <a:r>
              <a:rPr lang="en-GB" dirty="0" smtClean="0"/>
              <a:t>Postgraduate</a:t>
            </a:r>
          </a:p>
          <a:p>
            <a:r>
              <a:rPr lang="en-GB" dirty="0" smtClean="0"/>
              <a:t>Other (please enter information in Question area)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1"/>
            <a:ext cx="8603343" cy="3062514"/>
          </a:xfrm>
        </p:spPr>
        <p:txBody>
          <a:bodyPr/>
          <a:lstStyle/>
          <a:p>
            <a:r>
              <a:rPr lang="en-GB" dirty="0" smtClean="0"/>
              <a:t>New venture with </a:t>
            </a:r>
            <a:r>
              <a:rPr lang="en-GB" dirty="0" err="1" smtClean="0"/>
              <a:t>Getmapping</a:t>
            </a:r>
            <a:endParaRPr lang="en-GB" dirty="0" smtClean="0"/>
          </a:p>
          <a:p>
            <a:r>
              <a:rPr lang="en-GB" dirty="0" smtClean="0"/>
              <a:t>25cm resolution vertical aerial photography – most detailed national coverage available</a:t>
            </a:r>
          </a:p>
          <a:p>
            <a:r>
              <a:rPr lang="en-GB" dirty="0" smtClean="0"/>
              <a:t>243,869 1km tiles, JPEG format, 1.7TB</a:t>
            </a:r>
          </a:p>
          <a:p>
            <a:r>
              <a:rPr lang="en-GB" dirty="0" smtClean="0"/>
              <a:t>Regular updates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020" y="4357757"/>
            <a:ext cx="47625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410651" cy="514258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2015 data:</a:t>
            </a:r>
          </a:p>
          <a:p>
            <a:pPr lvl="1"/>
            <a:r>
              <a:rPr lang="en-GB" dirty="0" smtClean="0"/>
              <a:t>~33,000 tiles updated</a:t>
            </a:r>
          </a:p>
          <a:p>
            <a:pPr lvl="1"/>
            <a:r>
              <a:rPr lang="en-GB" dirty="0" smtClean="0"/>
              <a:t>~30% of the total area</a:t>
            </a:r>
          </a:p>
          <a:p>
            <a:r>
              <a:rPr lang="en-GB" dirty="0" smtClean="0"/>
              <a:t>2016 data (Scotland only at this stage): </a:t>
            </a:r>
          </a:p>
          <a:p>
            <a:pPr lvl="1"/>
            <a:r>
              <a:rPr lang="en-GB" dirty="0" smtClean="0"/>
              <a:t>~20,000 tiles updated</a:t>
            </a:r>
          </a:p>
          <a:p>
            <a:pPr lvl="1"/>
            <a:r>
              <a:rPr lang="en-GB" dirty="0" smtClean="0"/>
              <a:t>~25% of the total area</a:t>
            </a:r>
          </a:p>
          <a:p>
            <a:pPr lvl="1"/>
            <a:r>
              <a:rPr lang="en-GB" dirty="0" smtClean="0"/>
              <a:t>2016 data for Wales </a:t>
            </a:r>
            <a:r>
              <a:rPr lang="en-GB" dirty="0"/>
              <a:t>and England still to </a:t>
            </a:r>
            <a:r>
              <a:rPr lang="en-GB" dirty="0" smtClean="0"/>
              <a:t>come</a:t>
            </a:r>
          </a:p>
          <a:p>
            <a:r>
              <a:rPr lang="en-GB" dirty="0" smtClean="0"/>
              <a:t>2017 data: </a:t>
            </a:r>
          </a:p>
          <a:p>
            <a:pPr lvl="1"/>
            <a:r>
              <a:rPr lang="en-GB" dirty="0" smtClean="0"/>
              <a:t>~?? tiles updated</a:t>
            </a:r>
          </a:p>
          <a:p>
            <a:pPr lvl="1"/>
            <a:r>
              <a:rPr lang="en-GB" smtClean="0"/>
              <a:t>~??% </a:t>
            </a:r>
            <a:r>
              <a:rPr lang="en-GB" dirty="0" smtClean="0"/>
              <a:t>of the total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9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Archaeology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399"/>
            <a:ext cx="8664677" cy="5235677"/>
          </a:xfrm>
        </p:spPr>
        <p:txBody>
          <a:bodyPr>
            <a:normAutofit/>
          </a:bodyPr>
          <a:lstStyle/>
          <a:p>
            <a:r>
              <a:rPr lang="en-GB" dirty="0"/>
              <a:t>Easy way of visualising complete sites in their entirety </a:t>
            </a:r>
            <a:r>
              <a:rPr lang="en-GB" dirty="0" smtClean="0"/>
              <a:t>and within their </a:t>
            </a:r>
            <a:r>
              <a:rPr lang="en-GB" dirty="0"/>
              <a:t>landscape</a:t>
            </a:r>
          </a:p>
          <a:p>
            <a:r>
              <a:rPr lang="en-GB" dirty="0" smtClean="0"/>
              <a:t>Aerial photography is one of the most important ways of discovering new archaeological sites</a:t>
            </a:r>
          </a:p>
          <a:p>
            <a:r>
              <a:rPr lang="en-GB" dirty="0" smtClean="0"/>
              <a:t>Using detailed imagery it is possible to discern things that are not visible at ground level e.g.</a:t>
            </a:r>
          </a:p>
          <a:p>
            <a:pPr lvl="1"/>
            <a:r>
              <a:rPr lang="en-GB" dirty="0" smtClean="0"/>
              <a:t>Slight differences in ground levels create shadow marks</a:t>
            </a:r>
          </a:p>
          <a:p>
            <a:pPr lvl="1"/>
            <a:r>
              <a:rPr lang="en-GB" dirty="0" smtClean="0"/>
              <a:t>Buried ditches hold more water and buried walls hold less water than undisturbed ground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9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Ecology, Agriculture and Land </a:t>
            </a:r>
            <a:r>
              <a:rPr lang="en-GB" dirty="0" smtClean="0"/>
              <a:t>Use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65574" cy="5051323"/>
          </a:xfrm>
        </p:spPr>
        <p:txBody>
          <a:bodyPr>
            <a:normAutofit/>
          </a:bodyPr>
          <a:lstStyle/>
          <a:p>
            <a:r>
              <a:rPr lang="en-GB" dirty="0" smtClean="0"/>
              <a:t>Allows larger areas to be studied without the need for time-consuming and costly site visits</a:t>
            </a:r>
            <a:endParaRPr lang="en-GB" dirty="0"/>
          </a:p>
          <a:p>
            <a:r>
              <a:rPr lang="en-GB" dirty="0"/>
              <a:t>Useful for </a:t>
            </a:r>
            <a:r>
              <a:rPr lang="en-GB" dirty="0" smtClean="0"/>
              <a:t>conservation and habitat identification, enabling more focussed site visits</a:t>
            </a:r>
          </a:p>
          <a:p>
            <a:r>
              <a:rPr lang="en-GB" dirty="0" smtClean="0"/>
              <a:t>Measurements of specific land uses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4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Planning and </a:t>
            </a:r>
            <a:r>
              <a:rPr lang="en-GB" dirty="0" smtClean="0"/>
              <a:t>Infrastructure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554065" cy="4911213"/>
          </a:xfrm>
        </p:spPr>
        <p:txBody>
          <a:bodyPr>
            <a:normAutofit/>
          </a:bodyPr>
          <a:lstStyle/>
          <a:p>
            <a:r>
              <a:rPr lang="en-GB" dirty="0" smtClean="0"/>
              <a:t>Provides a clear overview of large areas of land</a:t>
            </a:r>
          </a:p>
          <a:p>
            <a:r>
              <a:rPr lang="en-GB" dirty="0" smtClean="0"/>
              <a:t>Vital when examining existing infrastructure</a:t>
            </a:r>
          </a:p>
          <a:p>
            <a:r>
              <a:rPr lang="en-GB" dirty="0" smtClean="0"/>
              <a:t>Aid in the assessment of urban expansion plans regarding change to existing land use</a:t>
            </a:r>
          </a:p>
          <a:p>
            <a:r>
              <a:rPr lang="en-GB" dirty="0" smtClean="0"/>
              <a:t>Assess visual impact of new developments through 3D modelling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and Landscape </a:t>
            </a:r>
            <a:r>
              <a:rPr lang="en-GB" dirty="0" smtClean="0"/>
              <a:t>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767916" cy="5080819"/>
          </a:xfrm>
        </p:spPr>
        <p:txBody>
          <a:bodyPr>
            <a:normAutofit/>
          </a:bodyPr>
          <a:lstStyle/>
          <a:p>
            <a:r>
              <a:rPr lang="en-GB" dirty="0"/>
              <a:t>Detailed imagery can reveal architectural secrets hidden at street </a:t>
            </a:r>
            <a:r>
              <a:rPr lang="en-GB" dirty="0" smtClean="0"/>
              <a:t>level</a:t>
            </a:r>
          </a:p>
          <a:p>
            <a:r>
              <a:rPr lang="en-GB" dirty="0" smtClean="0"/>
              <a:t>Aerial photography can be combined with additional datasets to provide realistic 3D models:</a:t>
            </a:r>
          </a:p>
          <a:p>
            <a:pPr lvl="1"/>
            <a:r>
              <a:rPr lang="en-GB" dirty="0" smtClean="0"/>
              <a:t>OS Terrain 5 DTM (most detailed terrain model)</a:t>
            </a:r>
          </a:p>
          <a:p>
            <a:pPr lvl="1"/>
            <a:r>
              <a:rPr lang="en-GB" dirty="0" smtClean="0"/>
              <a:t>OS </a:t>
            </a:r>
            <a:r>
              <a:rPr lang="en-GB" dirty="0" err="1" smtClean="0"/>
              <a:t>MasterMap</a:t>
            </a:r>
            <a:r>
              <a:rPr lang="en-GB" dirty="0" smtClean="0"/>
              <a:t> Building Height Attribute (heighted buildings)</a:t>
            </a:r>
          </a:p>
          <a:p>
            <a:pPr lvl="1"/>
            <a:r>
              <a:rPr lang="en-GB" dirty="0" smtClean="0"/>
              <a:t>OS </a:t>
            </a:r>
            <a:r>
              <a:rPr lang="en-GB" dirty="0" err="1" smtClean="0"/>
              <a:t>MasterMap</a:t>
            </a:r>
            <a:r>
              <a:rPr lang="en-GB" dirty="0" smtClean="0"/>
              <a:t> Highways and Water Networks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8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theme/theme1.xml><?xml version="1.0" encoding="utf-8"?>
<a:theme xmlns:a="http://schemas.openxmlformats.org/drawingml/2006/main" name="digimap_theme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gimap_theme" id="{55C94161-40AC-46C9-847A-08AF53C6F762}" vid="{DBDEF7E1-06FA-45D1-9BA3-8F649CDEC66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digimap_theme</Template>
  <TotalTime>1594</TotalTime>
  <Words>719</Words>
  <Application>Microsoft Office PowerPoint</Application>
  <PresentationFormat>On-screen Show (4:3)</PresentationFormat>
  <Paragraphs>126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Verdana</vt:lpstr>
      <vt:lpstr>digimap_theme</vt:lpstr>
      <vt:lpstr>Webinar: Learn about… Aerial Digimap</vt:lpstr>
      <vt:lpstr>Follow-up </vt:lpstr>
      <vt:lpstr>Poll</vt:lpstr>
      <vt:lpstr>Data</vt:lpstr>
      <vt:lpstr>Updates</vt:lpstr>
      <vt:lpstr>Archaeology</vt:lpstr>
      <vt:lpstr>Ecology, Agriculture and Land Use</vt:lpstr>
      <vt:lpstr>Urban Planning and Infrastructure</vt:lpstr>
      <vt:lpstr>Architecture and Landscape Design</vt:lpstr>
      <vt:lpstr>Using the data in QGIS</vt:lpstr>
      <vt:lpstr>Using the data in CAD (InfraWorks)</vt:lpstr>
      <vt:lpstr>Using the data in ArcGIS Pro</vt:lpstr>
      <vt:lpstr>Aerial Roam</vt:lpstr>
      <vt:lpstr>Poll</vt:lpstr>
      <vt:lpstr>Aerial Roam</vt:lpstr>
      <vt:lpstr>Mosaic – hard edges</vt:lpstr>
      <vt:lpstr>Mosaic – following features</vt:lpstr>
      <vt:lpstr>Printing</vt:lpstr>
      <vt:lpstr>Aerial Download</vt:lpstr>
      <vt:lpstr>Aerial download</vt:lpstr>
      <vt:lpstr>LiDAR Digimap</vt:lpstr>
      <vt:lpstr>Point Cloud</vt:lpstr>
      <vt:lpstr>Digital Surface Model</vt:lpstr>
      <vt:lpstr>Digital Terrain Model</vt:lpstr>
      <vt:lpstr>Environment Agency Aerial imagery</vt:lpstr>
      <vt:lpstr>PowerPoint Presentation</vt:lpstr>
      <vt:lpstr>Getting Aerial Digimap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Digimap Aerial Collection</dc:title>
  <dc:creator>HOLMES Ian</dc:creator>
  <cp:lastModifiedBy>HOLMES Ian</cp:lastModifiedBy>
  <cp:revision>87</cp:revision>
  <dcterms:created xsi:type="dcterms:W3CDTF">2016-08-31T10:54:42Z</dcterms:created>
  <dcterms:modified xsi:type="dcterms:W3CDTF">2018-06-27T14:16:43Z</dcterms:modified>
</cp:coreProperties>
</file>