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2" r:id="rId2"/>
    <p:sldId id="286" r:id="rId3"/>
    <p:sldId id="288" r:id="rId4"/>
    <p:sldId id="287" r:id="rId5"/>
    <p:sldId id="257" r:id="rId6"/>
    <p:sldId id="258" r:id="rId7"/>
    <p:sldId id="259" r:id="rId8"/>
    <p:sldId id="296" r:id="rId9"/>
    <p:sldId id="297" r:id="rId10"/>
    <p:sldId id="312" r:id="rId11"/>
    <p:sldId id="263" r:id="rId12"/>
    <p:sldId id="289" r:id="rId13"/>
    <p:sldId id="264" r:id="rId14"/>
    <p:sldId id="265" r:id="rId15"/>
    <p:sldId id="266" r:id="rId16"/>
    <p:sldId id="267" r:id="rId17"/>
    <p:sldId id="295" r:id="rId18"/>
    <p:sldId id="268" r:id="rId19"/>
    <p:sldId id="304" r:id="rId20"/>
    <p:sldId id="315" r:id="rId21"/>
    <p:sldId id="305" r:id="rId22"/>
    <p:sldId id="301" r:id="rId23"/>
    <p:sldId id="313" r:id="rId24"/>
    <p:sldId id="302" r:id="rId25"/>
    <p:sldId id="303" r:id="rId26"/>
    <p:sldId id="269" r:id="rId27"/>
    <p:sldId id="271" r:id="rId28"/>
    <p:sldId id="272" r:id="rId29"/>
    <p:sldId id="273" r:id="rId30"/>
    <p:sldId id="292" r:id="rId31"/>
    <p:sldId id="311" r:id="rId32"/>
    <p:sldId id="291" r:id="rId33"/>
    <p:sldId id="293" r:id="rId34"/>
    <p:sldId id="307" r:id="rId35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22601-46DC-42E9-BD1E-ED79C5AD3C42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1C15-AFA0-49B3-ABA4-1AE51F856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642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6A11C-7EF9-44F9-BAA8-0AB5CE0BC4FA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7175F-BD22-4BF3-AE44-4A25ED2C2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81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CF31-1CCF-4BF4-8819-599B29CF1DE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62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CF31-1CCF-4BF4-8819-599B29CF1DE9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06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CF31-1CCF-4BF4-8819-599B29CF1DE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31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58D-B645-426C-9AA1-CF9E8A2B685B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F732-2076-4FC4-92C2-297B364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25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58D-B645-426C-9AA1-CF9E8A2B685B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F732-2076-4FC4-92C2-297B364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8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58D-B645-426C-9AA1-CF9E8A2B685B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F732-2076-4FC4-92C2-297B364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85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1328"/>
            <a:ext cx="16573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9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58D-B645-426C-9AA1-CF9E8A2B685B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F732-2076-4FC4-92C2-297B364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1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58D-B645-426C-9AA1-CF9E8A2B685B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F732-2076-4FC4-92C2-297B364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17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58D-B645-426C-9AA1-CF9E8A2B685B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F732-2076-4FC4-92C2-297B364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3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58D-B645-426C-9AA1-CF9E8A2B685B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F732-2076-4FC4-92C2-297B364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51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58D-B645-426C-9AA1-CF9E8A2B685B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F732-2076-4FC4-92C2-297B364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01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58D-B645-426C-9AA1-CF9E8A2B685B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F732-2076-4FC4-92C2-297B364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3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58D-B645-426C-9AA1-CF9E8A2B685B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F732-2076-4FC4-92C2-297B364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82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2058D-B645-426C-9AA1-CF9E8A2B685B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5F732-2076-4FC4-92C2-297B364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33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dina.ac.uk/projects/sharegeo/Citation/Tool/services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ionalarchives.gov.uk/doc/open-government-licence/version/3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sc-collections.ac.uk/Catalogue/Agreements/YearlyAgreements/2075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dina@ed.ac.uk" TargetMode="External"/><Relationship Id="rId2" Type="http://schemas.openxmlformats.org/officeDocument/2006/relationships/hyperlink" Target="http://digimap.edina.ac.uk/webhelp/digimapsupport/about.htm#access/licence_agreements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igimap.edina.ac.uk/webhelp/digimapsupport/access/licence_agreements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GB" b="1" dirty="0" smtClean="0"/>
              <a:t>Digimap Ordnance Survey Collection </a:t>
            </a:r>
            <a:br>
              <a:rPr lang="en-GB" b="1" dirty="0" smtClean="0"/>
            </a:br>
            <a:r>
              <a:rPr lang="en-GB" b="1" dirty="0" smtClean="0"/>
              <a:t> </a:t>
            </a:r>
            <a:br>
              <a:rPr lang="en-GB" b="1" dirty="0" smtClean="0"/>
            </a:br>
            <a:r>
              <a:rPr lang="en-GB" b="1" dirty="0" smtClean="0"/>
              <a:t>Copyright and Terms of use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24 </a:t>
            </a:r>
            <a:r>
              <a:rPr lang="en-GB" dirty="0" smtClean="0"/>
              <a:t>February 2016</a:t>
            </a: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Emma </a:t>
            </a:r>
            <a:r>
              <a:rPr lang="en-GB" dirty="0" err="1" smtClean="0"/>
              <a:t>Diffley</a:t>
            </a:r>
            <a:r>
              <a:rPr lang="en-GB" dirty="0" smtClean="0"/>
              <a:t>, EDINA Geo User Support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7143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clarifications…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Distance learning students only qualify as Authorised Users if they are in the UK. </a:t>
            </a:r>
          </a:p>
          <a:p>
            <a:r>
              <a:rPr lang="en-GB" dirty="0" smtClean="0"/>
              <a:t>Institutions must decide whether an individual is eligible for “membership” status at that institution and issue authorisation credentials accordingly.</a:t>
            </a:r>
          </a:p>
          <a:p>
            <a:r>
              <a:rPr lang="en-GB" dirty="0" smtClean="0"/>
              <a:t>If your institution won’t vouch for you and issue you with login details, you cannot become an Authorised User.</a:t>
            </a:r>
          </a:p>
          <a:p>
            <a:r>
              <a:rPr lang="en-GB" dirty="0" smtClean="0"/>
              <a:t>You automatically cease to be an Authorised User when you leave the UK.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9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User Licence Agreement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Structure</a:t>
            </a:r>
          </a:p>
          <a:p>
            <a:pPr lvl="1"/>
            <a:r>
              <a:rPr lang="en-GB" b="1" dirty="0" smtClean="0"/>
              <a:t>Section </a:t>
            </a:r>
            <a:r>
              <a:rPr lang="en-GB" b="1" dirty="0"/>
              <a:t>3 – Permitted Use</a:t>
            </a:r>
          </a:p>
          <a:p>
            <a:pPr lvl="1"/>
            <a:r>
              <a:rPr lang="en-GB" dirty="0"/>
              <a:t>Section 4 – Public Sector Data Sharing Rights</a:t>
            </a:r>
          </a:p>
          <a:p>
            <a:pPr lvl="1"/>
            <a:r>
              <a:rPr lang="en-GB" b="1" dirty="0"/>
              <a:t>Section 5 – Obligations/restrictions</a:t>
            </a:r>
          </a:p>
          <a:p>
            <a:pPr lvl="1"/>
            <a:r>
              <a:rPr lang="en-GB" b="1" dirty="0"/>
              <a:t>Section 6 – Ownership and Acknowledgment of Intellectual Property </a:t>
            </a:r>
            <a:r>
              <a:rPr lang="en-GB" b="1" dirty="0" smtClean="0"/>
              <a:t>Rights</a:t>
            </a:r>
          </a:p>
          <a:p>
            <a:pPr lvl="1"/>
            <a:r>
              <a:rPr lang="en-GB" dirty="0" smtClean="0"/>
              <a:t>Section 8 – Automatic Termination of this licence</a:t>
            </a:r>
          </a:p>
          <a:p>
            <a:pPr lvl="1"/>
            <a:r>
              <a:rPr lang="en-GB" dirty="0" smtClean="0"/>
              <a:t>Section 11 – Warranties and Limitations of Liability</a:t>
            </a:r>
          </a:p>
          <a:p>
            <a:pPr lvl="1"/>
            <a:r>
              <a:rPr lang="en-GB" dirty="0" smtClean="0"/>
              <a:t>Appendix 1 - Definitions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7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Permitted 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Educational U</a:t>
            </a:r>
            <a:r>
              <a:rPr lang="en-GB" sz="2800" dirty="0" smtClean="0"/>
              <a:t>se:</a:t>
            </a:r>
          </a:p>
          <a:p>
            <a:pPr lvl="1"/>
            <a:r>
              <a:rPr lang="en-GB" sz="2400" dirty="0" smtClean="0"/>
              <a:t>teaching</a:t>
            </a:r>
            <a:r>
              <a:rPr lang="en-GB" sz="2400" dirty="0"/>
              <a:t>, learning, academic and sponsored research and/or private study (includes distance </a:t>
            </a:r>
            <a:r>
              <a:rPr lang="en-GB" sz="2400" dirty="0" smtClean="0"/>
              <a:t>learning from within the UK, not from overseas)</a:t>
            </a:r>
          </a:p>
          <a:p>
            <a:pPr lvl="1"/>
            <a:endParaRPr lang="en-GB" sz="2400" dirty="0"/>
          </a:p>
          <a:p>
            <a:r>
              <a:rPr lang="en-GB" sz="2800" dirty="0"/>
              <a:t>Limited Administrative </a:t>
            </a:r>
            <a:r>
              <a:rPr lang="en-GB" sz="2800" dirty="0" smtClean="0"/>
              <a:t>Use:</a:t>
            </a:r>
          </a:p>
          <a:p>
            <a:pPr lvl="1"/>
            <a:r>
              <a:rPr lang="en-GB" sz="2400" dirty="0" smtClean="0"/>
              <a:t>publish </a:t>
            </a:r>
            <a:r>
              <a:rPr lang="en-GB" sz="2400" dirty="0"/>
              <a:t>mapping images in promotional literature or web, to show campus location/extent, event locations, directions, promote </a:t>
            </a:r>
            <a:r>
              <a:rPr lang="en-GB" sz="2400" dirty="0" smtClean="0"/>
              <a:t>subscription to Digimap service</a:t>
            </a:r>
          </a:p>
          <a:p>
            <a:pPr lvl="1"/>
            <a:r>
              <a:rPr lang="en-GB" sz="2400" dirty="0" smtClean="0"/>
              <a:t>Incorporate mapping images in Youtube videos, for demonstration or promotion of the service</a:t>
            </a: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33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can I do with the </a:t>
            </a:r>
            <a:r>
              <a:rPr lang="en-GB" dirty="0"/>
              <a:t>Licensed Data?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Note: this is not exhaustive! Contact EDINA if in any doubt that your proposed use of the OS data is permitted.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r>
              <a:rPr lang="en-GB" sz="2600" dirty="0" smtClean="0"/>
              <a:t>Incorporate the data into academic works, presentation materials, research works and teaching materials</a:t>
            </a:r>
          </a:p>
          <a:p>
            <a:r>
              <a:rPr lang="en-GB" sz="2600" dirty="0" smtClean="0"/>
              <a:t>Publish maps in journals (no size limits specified); images must be no larger than necessary to fulfil the purpose of the map</a:t>
            </a:r>
          </a:p>
          <a:p>
            <a:r>
              <a:rPr lang="en-GB" sz="2600" dirty="0" smtClean="0"/>
              <a:t>Display, view, interrogate, manipulate, modify, search and otherwise use the Licensed Data</a:t>
            </a:r>
          </a:p>
          <a:p>
            <a:r>
              <a:rPr lang="en-GB" sz="2600" dirty="0"/>
              <a:t>Print copies of the Licensed Data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9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I do with the Licensed Data?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Download </a:t>
            </a:r>
            <a:r>
              <a:rPr lang="en-GB" dirty="0"/>
              <a:t>and store data to any </a:t>
            </a:r>
            <a:r>
              <a:rPr lang="en-GB" dirty="0" smtClean="0"/>
              <a:t>Device (EULA section 3.1)</a:t>
            </a:r>
            <a:endParaRPr lang="en-GB" dirty="0"/>
          </a:p>
          <a:p>
            <a:r>
              <a:rPr lang="en-GB" dirty="0" smtClean="0"/>
              <a:t>Supply copies of data to </a:t>
            </a:r>
            <a:r>
              <a:rPr lang="en-GB" smtClean="0"/>
              <a:t>other </a:t>
            </a:r>
            <a:r>
              <a:rPr lang="en-GB" smtClean="0"/>
              <a:t>Authorised Users </a:t>
            </a:r>
            <a:r>
              <a:rPr lang="en-GB" dirty="0" smtClean="0"/>
              <a:t>(same and different institutions) (EULA section 3.1.3)</a:t>
            </a:r>
          </a:p>
          <a:p>
            <a:r>
              <a:rPr lang="en-GB" dirty="0"/>
              <a:t>Supply copies of data to and receive data from </a:t>
            </a:r>
            <a:r>
              <a:rPr lang="en-GB" dirty="0" smtClean="0"/>
              <a:t>PSMA (England &amp; Wales) </a:t>
            </a:r>
            <a:r>
              <a:rPr lang="en-GB" dirty="0"/>
              <a:t>or OSMA </a:t>
            </a:r>
            <a:r>
              <a:rPr lang="en-GB" dirty="0" smtClean="0"/>
              <a:t>(Scotland) members </a:t>
            </a:r>
            <a:r>
              <a:rPr lang="en-GB" dirty="0"/>
              <a:t>(public sector mapping agreements</a:t>
            </a:r>
            <a:r>
              <a:rPr lang="en-GB" dirty="0" smtClean="0"/>
              <a:t>) (EULA section 4)</a:t>
            </a:r>
            <a:endParaRPr lang="en-GB" dirty="0"/>
          </a:p>
          <a:p>
            <a:r>
              <a:rPr lang="en-GB" dirty="0" smtClean="0"/>
              <a:t>Create </a:t>
            </a:r>
            <a:r>
              <a:rPr lang="en-GB" dirty="0"/>
              <a:t>a Navigational Product/Service as part of </a:t>
            </a:r>
            <a:r>
              <a:rPr lang="en-GB" dirty="0" smtClean="0"/>
              <a:t>your course </a:t>
            </a:r>
            <a:r>
              <a:rPr lang="en-GB" dirty="0"/>
              <a:t>provided the resultant service is only available to </a:t>
            </a:r>
            <a:r>
              <a:rPr lang="en-GB" dirty="0" smtClean="0"/>
              <a:t>Authorised Users </a:t>
            </a:r>
            <a:r>
              <a:rPr lang="en-GB" dirty="0"/>
              <a:t>for the current academic </a:t>
            </a:r>
            <a:r>
              <a:rPr lang="en-GB" dirty="0" smtClean="0"/>
              <a:t>year (EULA section 3.4)</a:t>
            </a:r>
          </a:p>
          <a:p>
            <a:r>
              <a:rPr lang="en-GB" dirty="0"/>
              <a:t>Deposit electronic copies of maps in institutional </a:t>
            </a:r>
            <a:r>
              <a:rPr lang="en-GB" dirty="0" smtClean="0"/>
              <a:t>repositories (EULA section 3.2 and 3.3.5)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2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I publish my maps?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Yes, on paper and in electronic form, including on the Web</a:t>
            </a:r>
          </a:p>
          <a:p>
            <a:r>
              <a:rPr lang="en-GB" dirty="0" smtClean="0"/>
              <a:t>Provided </a:t>
            </a:r>
            <a:r>
              <a:rPr lang="en-GB" dirty="0"/>
              <a:t>mapping images are:</a:t>
            </a:r>
          </a:p>
          <a:p>
            <a:pPr lvl="1"/>
            <a:r>
              <a:rPr lang="en-GB" dirty="0" smtClean="0"/>
              <a:t>in raster format only</a:t>
            </a:r>
            <a:endParaRPr lang="en-GB" dirty="0"/>
          </a:p>
          <a:p>
            <a:pPr lvl="1"/>
            <a:r>
              <a:rPr lang="en-GB" dirty="0"/>
              <a:t>n</a:t>
            </a:r>
            <a:r>
              <a:rPr lang="en-GB" sz="2000" dirty="0" smtClean="0"/>
              <a:t>ot </a:t>
            </a:r>
            <a:r>
              <a:rPr lang="en-GB" sz="2000" dirty="0"/>
              <a:t>georeferenced</a:t>
            </a:r>
          </a:p>
          <a:p>
            <a:pPr lvl="1"/>
            <a:r>
              <a:rPr lang="en-GB" dirty="0"/>
              <a:t>n</a:t>
            </a:r>
            <a:r>
              <a:rPr lang="en-GB" sz="2000" dirty="0" smtClean="0"/>
              <a:t>o </a:t>
            </a:r>
            <a:r>
              <a:rPr lang="en-GB" sz="2000" dirty="0"/>
              <a:t>larger than necessary</a:t>
            </a:r>
          </a:p>
          <a:p>
            <a:pPr lvl="1"/>
            <a:r>
              <a:rPr lang="en-GB" dirty="0"/>
              <a:t>i</a:t>
            </a:r>
            <a:r>
              <a:rPr lang="en-GB" sz="2000" dirty="0" smtClean="0"/>
              <a:t>nclude </a:t>
            </a:r>
            <a:r>
              <a:rPr lang="en-GB" sz="2000" dirty="0"/>
              <a:t>additional </a:t>
            </a:r>
            <a:r>
              <a:rPr lang="en-GB" sz="2000" dirty="0" smtClean="0"/>
              <a:t>information</a:t>
            </a:r>
          </a:p>
          <a:p>
            <a:r>
              <a:rPr lang="en-GB" sz="2400" dirty="0" smtClean="0"/>
              <a:t>And provided that:</a:t>
            </a:r>
            <a:endParaRPr lang="en-GB" sz="2400" dirty="0"/>
          </a:p>
          <a:p>
            <a:pPr lvl="1"/>
            <a:r>
              <a:rPr lang="en-GB" sz="2000" dirty="0" smtClean="0"/>
              <a:t>adequate steps taken to </a:t>
            </a:r>
            <a:r>
              <a:rPr lang="en-GB" sz="2000" dirty="0"/>
              <a:t>ensure third parties cannot access, use and extract any OS data from such </a:t>
            </a:r>
            <a:r>
              <a:rPr lang="en-GB" sz="2000" dirty="0" smtClean="0"/>
              <a:t>materials</a:t>
            </a:r>
            <a:endParaRPr lang="en-GB" sz="2000" dirty="0"/>
          </a:p>
          <a:p>
            <a:r>
              <a:rPr lang="en-GB" dirty="0" smtClean="0"/>
              <a:t>Social media</a:t>
            </a:r>
          </a:p>
          <a:p>
            <a:pPr lvl="1"/>
            <a:r>
              <a:rPr lang="en-GB" dirty="0" smtClean="0"/>
              <a:t>you can post map images </a:t>
            </a:r>
            <a:r>
              <a:rPr lang="en-GB" dirty="0"/>
              <a:t>to Twitter and </a:t>
            </a:r>
            <a:r>
              <a:rPr lang="en-GB" dirty="0" smtClean="0"/>
              <a:t>YouTube, but </a:t>
            </a:r>
            <a:r>
              <a:rPr lang="en-GB" b="1" dirty="0"/>
              <a:t>not</a:t>
            </a:r>
            <a:r>
              <a:rPr lang="en-GB" dirty="0"/>
              <a:t> </a:t>
            </a:r>
            <a:r>
              <a:rPr lang="en-GB" dirty="0" smtClean="0"/>
              <a:t>Facebook.</a:t>
            </a:r>
          </a:p>
          <a:p>
            <a:r>
              <a:rPr lang="en-GB" dirty="0" smtClean="0"/>
              <a:t>Books – require separate licence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3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 vs Raster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92899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From the End User Licence Agreement definitions:</a:t>
            </a:r>
          </a:p>
          <a:p>
            <a:r>
              <a:rPr lang="en-GB" b="1" dirty="0" smtClean="0"/>
              <a:t>Raster Format/Image</a:t>
            </a:r>
          </a:p>
          <a:p>
            <a:pPr lvl="1"/>
            <a:r>
              <a:rPr lang="en-GB" dirty="0"/>
              <a:t>means a mapping image made up of millions of individual pixels in a grid, where the information stored within each pixel corresponds to the </a:t>
            </a:r>
            <a:r>
              <a:rPr lang="en-GB" dirty="0" smtClean="0"/>
              <a:t>colour or value </a:t>
            </a:r>
            <a:r>
              <a:rPr lang="en-GB" dirty="0"/>
              <a:t>of that pixel </a:t>
            </a:r>
            <a:r>
              <a:rPr lang="en-GB" dirty="0" smtClean="0"/>
              <a:t>only.</a:t>
            </a:r>
          </a:p>
          <a:p>
            <a:pPr lvl="1"/>
            <a:r>
              <a:rPr lang="en-GB" dirty="0" smtClean="0"/>
              <a:t>Otherwise </a:t>
            </a:r>
            <a:r>
              <a:rPr lang="en-GB" dirty="0"/>
              <a:t>known as a bitmap and/or a static map image, a raster image has no </a:t>
            </a:r>
            <a:r>
              <a:rPr lang="en-GB" dirty="0" smtClean="0"/>
              <a:t>'intelligence‘, has no relation to the adjacent pixels.</a:t>
            </a:r>
          </a:p>
          <a:p>
            <a:r>
              <a:rPr lang="en-GB" b="1" dirty="0"/>
              <a:t>Vector Format/Image</a:t>
            </a:r>
            <a:endParaRPr lang="en-GB" b="1" dirty="0" smtClean="0"/>
          </a:p>
          <a:p>
            <a:pPr lvl="1"/>
            <a:r>
              <a:rPr lang="en-GB" dirty="0" smtClean="0"/>
              <a:t>means </a:t>
            </a:r>
            <a:r>
              <a:rPr lang="en-GB" dirty="0"/>
              <a:t>a representation of the mapping made up of individual, geographic or cartographic features </a:t>
            </a:r>
            <a:r>
              <a:rPr lang="en-GB" dirty="0" smtClean="0"/>
              <a:t>comprising points</a:t>
            </a:r>
            <a:r>
              <a:rPr lang="en-GB" dirty="0"/>
              <a:t>, lines, areas and attributes, (including cartographic text), relating to the real world. </a:t>
            </a:r>
            <a:endParaRPr lang="en-GB" dirty="0" smtClean="0"/>
          </a:p>
          <a:p>
            <a:pPr lvl="1"/>
            <a:r>
              <a:rPr lang="en-GB" dirty="0" smtClean="0"/>
              <a:t>In </a:t>
            </a:r>
            <a:r>
              <a:rPr lang="en-GB" dirty="0"/>
              <a:t>contrast to a Raster Image, vector data is a flexible and intelligent form of data which can be edited, modified and scaled without affecting the basic feature itself.</a:t>
            </a:r>
          </a:p>
        </p:txBody>
      </p:sp>
    </p:spTree>
    <p:extLst>
      <p:ext uri="{BB962C8B-B14F-4D97-AF65-F5344CB8AC3E}">
        <p14:creationId xmlns:p14="http://schemas.microsoft.com/office/powerpoint/2010/main" val="6459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 v Raster</a:t>
            </a:r>
            <a:endParaRPr lang="en-GB" dirty="0"/>
          </a:p>
        </p:txBody>
      </p:sp>
      <p:pic>
        <p:nvPicPr>
          <p:cNvPr id="4" name="Picture 2" descr="Z:\User Support\Training\Geo\Images\Raster_vector_tik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284889" cy="429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I share data?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Yes, you can share data with other Authorised Users</a:t>
            </a:r>
          </a:p>
          <a:p>
            <a:r>
              <a:rPr lang="en-GB" dirty="0" smtClean="0"/>
              <a:t>You can share with users from your institution and other institutions</a:t>
            </a:r>
          </a:p>
          <a:p>
            <a:r>
              <a:rPr lang="en-GB" dirty="0" smtClean="0"/>
              <a:t>You are obliged to keep a written record of: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names and addresses of </a:t>
            </a:r>
            <a:r>
              <a:rPr lang="en-GB" dirty="0" smtClean="0"/>
              <a:t>the receiving/supplying party</a:t>
            </a:r>
            <a:endParaRPr lang="en-GB" dirty="0"/>
          </a:p>
          <a:p>
            <a:pPr lvl="1"/>
            <a:r>
              <a:rPr lang="en-GB" b="1" i="1" dirty="0"/>
              <a:t>w</a:t>
            </a:r>
            <a:r>
              <a:rPr lang="en-GB" b="1" i="1" dirty="0" smtClean="0"/>
              <a:t>hat </a:t>
            </a:r>
            <a:r>
              <a:rPr lang="en-GB" dirty="0" smtClean="0"/>
              <a:t>Ordnance </a:t>
            </a:r>
            <a:r>
              <a:rPr lang="en-GB" dirty="0"/>
              <a:t>Survey Licensed Data </a:t>
            </a:r>
            <a:r>
              <a:rPr lang="en-GB" dirty="0" smtClean="0"/>
              <a:t>was </a:t>
            </a:r>
            <a:r>
              <a:rPr lang="en-GB" dirty="0"/>
              <a:t>received </a:t>
            </a:r>
            <a:r>
              <a:rPr lang="en-GB" dirty="0" smtClean="0"/>
              <a:t>/ supplied </a:t>
            </a:r>
          </a:p>
          <a:p>
            <a:pPr lvl="1"/>
            <a:r>
              <a:rPr lang="en-GB" b="1" i="1" dirty="0" smtClean="0"/>
              <a:t>when</a:t>
            </a:r>
            <a:r>
              <a:rPr lang="en-GB" dirty="0" smtClean="0"/>
              <a:t> </a:t>
            </a:r>
            <a:r>
              <a:rPr lang="en-GB" dirty="0"/>
              <a:t>the Ordnance Survey Licensed Data was received </a:t>
            </a:r>
            <a:r>
              <a:rPr lang="en-GB" dirty="0" smtClean="0"/>
              <a:t>/supplied</a:t>
            </a:r>
          </a:p>
          <a:p>
            <a:pPr lvl="1"/>
            <a:r>
              <a:rPr lang="en-GB" dirty="0" smtClean="0"/>
              <a:t>if asked, you will need to provide your records. </a:t>
            </a:r>
            <a:endParaRPr lang="en-GB" dirty="0"/>
          </a:p>
          <a:p>
            <a:r>
              <a:rPr lang="en-GB" dirty="0" smtClean="0"/>
              <a:t>Must NOT share Points of Interest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2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I supply data to my research sponsors?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Commercial sponsor</a:t>
            </a:r>
          </a:p>
          <a:p>
            <a:pPr lvl="1"/>
            <a:r>
              <a:rPr lang="en-GB" dirty="0" smtClean="0"/>
              <a:t>can supply final report with any map images, not data (unless the sponsor has a licence from OS for the same data for non-commercial purposes)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Government department</a:t>
            </a:r>
          </a:p>
          <a:p>
            <a:pPr lvl="1"/>
            <a:r>
              <a:rPr lang="en-GB" dirty="0" smtClean="0"/>
              <a:t>can share data if they are members of Public Sector Mapping Agreement/One Scotland Mapping Agreement (PSMA/OSMA) and are licensed for same map products for same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428" y="1164383"/>
            <a:ext cx="80199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Licensed </a:t>
            </a:r>
            <a:r>
              <a:rPr lang="en-GB" sz="2000" dirty="0">
                <a:solidFill>
                  <a:schemeClr val="tx2"/>
                </a:solidFill>
              </a:rPr>
              <a:t>data and Open </a:t>
            </a:r>
            <a:r>
              <a:rPr lang="en-GB" sz="2000" dirty="0" smtClean="0">
                <a:solidFill>
                  <a:schemeClr val="tx2"/>
                </a:solidFill>
              </a:rPr>
              <a:t>Data</a:t>
            </a:r>
            <a:endParaRPr lang="en-GB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What </a:t>
            </a:r>
            <a:r>
              <a:rPr lang="en-GB" sz="2000" dirty="0">
                <a:solidFill>
                  <a:schemeClr val="tx2"/>
                </a:solidFill>
              </a:rPr>
              <a:t>is the End User Licence Agreement</a:t>
            </a:r>
            <a:r>
              <a:rPr lang="en-GB" sz="2000" dirty="0" smtClean="0">
                <a:solidFill>
                  <a:schemeClr val="tx2"/>
                </a:solidFill>
              </a:rPr>
              <a:t>?</a:t>
            </a:r>
            <a:endParaRPr lang="en-GB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Who </a:t>
            </a:r>
            <a:r>
              <a:rPr lang="en-GB" sz="2000" dirty="0">
                <a:solidFill>
                  <a:schemeClr val="tx2"/>
                </a:solidFill>
              </a:rPr>
              <a:t>can use the service</a:t>
            </a:r>
            <a:r>
              <a:rPr lang="en-GB" sz="2000" dirty="0" smtClean="0">
                <a:solidFill>
                  <a:schemeClr val="tx2"/>
                </a:solidFill>
              </a:rPr>
              <a:t>?</a:t>
            </a:r>
            <a:endParaRPr lang="en-GB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What </a:t>
            </a:r>
            <a:r>
              <a:rPr lang="en-GB" sz="2000" dirty="0">
                <a:solidFill>
                  <a:schemeClr val="tx2"/>
                </a:solidFill>
              </a:rPr>
              <a:t>can I do with the licensed data</a:t>
            </a:r>
            <a:r>
              <a:rPr lang="en-GB" sz="2000" dirty="0" smtClean="0">
                <a:solidFill>
                  <a:schemeClr val="tx2"/>
                </a:solidFill>
              </a:rPr>
              <a:t>?</a:t>
            </a:r>
            <a:endParaRPr lang="en-GB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Can </a:t>
            </a:r>
            <a:r>
              <a:rPr lang="en-GB" sz="2000" dirty="0">
                <a:solidFill>
                  <a:schemeClr val="tx2"/>
                </a:solidFill>
              </a:rPr>
              <a:t>I publish my maps on the web</a:t>
            </a:r>
            <a:r>
              <a:rPr lang="en-GB" sz="2000" dirty="0" smtClean="0">
                <a:solidFill>
                  <a:schemeClr val="tx2"/>
                </a:solidFill>
              </a:rPr>
              <a:t>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tx2"/>
                </a:solidFill>
              </a:rPr>
              <a:t>Your questions</a:t>
            </a:r>
            <a:endParaRPr lang="en-GB" sz="2000" i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Can </a:t>
            </a:r>
            <a:r>
              <a:rPr lang="en-GB" sz="2000" dirty="0">
                <a:solidFill>
                  <a:schemeClr val="tx2"/>
                </a:solidFill>
              </a:rPr>
              <a:t>I share data</a:t>
            </a:r>
            <a:r>
              <a:rPr lang="en-GB" sz="2000" dirty="0" smtClean="0">
                <a:solidFill>
                  <a:schemeClr val="tx2"/>
                </a:solidFill>
              </a:rPr>
              <a:t>?</a:t>
            </a:r>
            <a:endParaRPr lang="en-GB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What </a:t>
            </a:r>
            <a:r>
              <a:rPr lang="en-GB" sz="2000" dirty="0">
                <a:solidFill>
                  <a:schemeClr val="tx2"/>
                </a:solidFill>
              </a:rPr>
              <a:t>are the </a:t>
            </a:r>
            <a:r>
              <a:rPr lang="en-GB" sz="2000" dirty="0" smtClean="0">
                <a:solidFill>
                  <a:schemeClr val="tx2"/>
                </a:solidFill>
              </a:rPr>
              <a:t>obligations and restrictions?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Licence Termination</a:t>
            </a:r>
            <a:endParaRPr lang="en-GB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Where </a:t>
            </a:r>
            <a:r>
              <a:rPr lang="en-GB" sz="2000" dirty="0">
                <a:solidFill>
                  <a:schemeClr val="tx2"/>
                </a:solidFill>
              </a:rPr>
              <a:t>can I get support with copyright questions</a:t>
            </a:r>
            <a:r>
              <a:rPr lang="en-GB" sz="2000" dirty="0" smtClean="0">
                <a:solidFill>
                  <a:schemeClr val="tx2"/>
                </a:solidFill>
              </a:rPr>
              <a:t>?</a:t>
            </a:r>
            <a:endParaRPr lang="en-GB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What do support staff need to do?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tx2"/>
                </a:solidFill>
              </a:rPr>
              <a:t>Your questions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13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Content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523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questions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2711054"/>
            <a:ext cx="2304254" cy="2304256"/>
          </a:xfrm>
        </p:spPr>
      </p:pic>
    </p:spTree>
    <p:extLst>
      <p:ext uri="{BB962C8B-B14F-4D97-AF65-F5344CB8AC3E}">
        <p14:creationId xmlns:p14="http://schemas.microsoft.com/office/powerpoint/2010/main" val="26143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your obligations?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Keep login details secure and confidential, do </a:t>
            </a:r>
            <a:r>
              <a:rPr lang="en-GB" b="1" dirty="0"/>
              <a:t>not</a:t>
            </a:r>
            <a:r>
              <a:rPr lang="en-GB" dirty="0"/>
              <a:t> share</a:t>
            </a:r>
          </a:p>
          <a:p>
            <a:r>
              <a:rPr lang="en-GB" dirty="0"/>
              <a:t>Keep data </a:t>
            </a:r>
            <a:r>
              <a:rPr lang="en-GB" dirty="0" smtClean="0"/>
              <a:t>secure and not publicly accessible</a:t>
            </a:r>
          </a:p>
          <a:p>
            <a:r>
              <a:rPr lang="en-GB" dirty="0" smtClean="0"/>
              <a:t>Keep </a:t>
            </a:r>
            <a:r>
              <a:rPr lang="en-GB" dirty="0"/>
              <a:t>records of distribution</a:t>
            </a:r>
          </a:p>
          <a:p>
            <a:r>
              <a:rPr lang="en-GB" dirty="0" smtClean="0"/>
              <a:t>Acknowledge use of the Licensed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5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Copyright Acknowledgement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Include acknowledgement in any display or publication: </a:t>
            </a:r>
          </a:p>
          <a:p>
            <a:pPr lvl="1"/>
            <a:r>
              <a:rPr lang="en-GB" dirty="0" smtClean="0"/>
              <a:t>© Crown Copyright and database rights [insert date]. Ordnance Survey (Digimap Licence).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400050"/>
            <a:r>
              <a:rPr lang="en-GB" dirty="0" smtClean="0"/>
              <a:t>For example: © </a:t>
            </a:r>
            <a:r>
              <a:rPr lang="en-GB" dirty="0"/>
              <a:t>Crown Copyright and </a:t>
            </a:r>
            <a:r>
              <a:rPr lang="en-GB" dirty="0" smtClean="0"/>
              <a:t>database rights 2015. </a:t>
            </a:r>
            <a:r>
              <a:rPr lang="en-GB" dirty="0"/>
              <a:t>Ordnance Survey (</a:t>
            </a:r>
            <a:r>
              <a:rPr lang="en-GB" dirty="0" err="1"/>
              <a:t>Digimap</a:t>
            </a:r>
            <a:r>
              <a:rPr lang="en-GB" dirty="0"/>
              <a:t> Licence).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NOTE: the above acknowledgement is automatically included on all maps printed from Roam.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1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0333"/>
            <a:ext cx="8712968" cy="6180995"/>
          </a:xfrm>
        </p:spPr>
      </p:pic>
      <p:sp>
        <p:nvSpPr>
          <p:cNvPr id="5" name="Rectangle 4"/>
          <p:cNvSpPr/>
          <p:nvPr/>
        </p:nvSpPr>
        <p:spPr>
          <a:xfrm>
            <a:off x="611560" y="5301208"/>
            <a:ext cx="33843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192" y="1340768"/>
            <a:ext cx="2458616" cy="456937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Check your download file for citations text file</a:t>
            </a:r>
          </a:p>
          <a:p>
            <a:r>
              <a:rPr lang="en-GB" sz="2000" dirty="0" smtClean="0"/>
              <a:t>Users can copy </a:t>
            </a:r>
            <a:r>
              <a:rPr lang="en-GB" sz="2000" dirty="0"/>
              <a:t>and paste </a:t>
            </a:r>
            <a:r>
              <a:rPr lang="en-GB" sz="2000" dirty="0" smtClean="0"/>
              <a:t>citation information</a:t>
            </a:r>
          </a:p>
          <a:p>
            <a:r>
              <a:rPr lang="en-GB" sz="2000" dirty="0" smtClean="0"/>
              <a:t>One entry for each map product</a:t>
            </a:r>
          </a:p>
          <a:p>
            <a:r>
              <a:rPr lang="en-GB" sz="2000" dirty="0" smtClean="0"/>
              <a:t>image shows OS </a:t>
            </a:r>
            <a:r>
              <a:rPr lang="en-GB" sz="2000" dirty="0" err="1" smtClean="0"/>
              <a:t>MasterMap</a:t>
            </a:r>
            <a:r>
              <a:rPr lang="en-GB" sz="2000" dirty="0" smtClean="0"/>
              <a:t> Topography</a:t>
            </a:r>
          </a:p>
          <a:p>
            <a:endParaRPr lang="en-GB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848350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9906" y="4725144"/>
            <a:ext cx="625430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628800"/>
            <a:ext cx="3394720" cy="4353347"/>
          </a:xfrm>
        </p:spPr>
        <p:txBody>
          <a:bodyPr/>
          <a:lstStyle/>
          <a:p>
            <a:r>
              <a:rPr lang="en-GB" dirty="0" smtClean="0"/>
              <a:t>Citation tool available to create citations: </a:t>
            </a:r>
          </a:p>
          <a:p>
            <a:pPr marL="400050" lvl="1" indent="0">
              <a:buNone/>
            </a:pPr>
            <a:r>
              <a:rPr lang="en-GB" sz="1600" dirty="0" smtClean="0">
                <a:hlinkClick r:id="rId2"/>
              </a:rPr>
              <a:t>http</a:t>
            </a:r>
            <a:r>
              <a:rPr lang="en-GB" sz="1600" dirty="0">
                <a:hlinkClick r:id="rId2"/>
              </a:rPr>
              <a:t>://</a:t>
            </a:r>
            <a:r>
              <a:rPr lang="en-GB" sz="1600" dirty="0" smtClean="0">
                <a:hlinkClick r:id="rId2"/>
              </a:rPr>
              <a:t>edina.ac.uk/projects/sharegeo/Citation/Tool/services.html</a:t>
            </a:r>
            <a:endParaRPr lang="en-GB" sz="1600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39"/>
          <a:stretch/>
        </p:blipFill>
        <p:spPr bwMode="auto">
          <a:xfrm>
            <a:off x="179512" y="1556792"/>
            <a:ext cx="4985864" cy="4499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restrictions?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No commercial </a:t>
            </a:r>
            <a:r>
              <a:rPr lang="en-GB" dirty="0" smtClean="0"/>
              <a:t>use</a:t>
            </a:r>
          </a:p>
          <a:p>
            <a:r>
              <a:rPr lang="en-GB" dirty="0" smtClean="0"/>
              <a:t>Check EULA sections 5.1 and 5.2 and their sub-clauses for specific restrictions</a:t>
            </a:r>
            <a:endParaRPr lang="en-GB" dirty="0"/>
          </a:p>
          <a:p>
            <a:r>
              <a:rPr lang="en-GB" dirty="0" smtClean="0"/>
              <a:t>Users </a:t>
            </a:r>
            <a:r>
              <a:rPr lang="en-GB" dirty="0"/>
              <a:t>cannot create campus maps for web and mobile devices that contain </a:t>
            </a:r>
            <a:r>
              <a:rPr lang="en-GB" b="1" dirty="0"/>
              <a:t>georeferenced</a:t>
            </a:r>
            <a:r>
              <a:rPr lang="en-GB" dirty="0"/>
              <a:t> </a:t>
            </a:r>
            <a:r>
              <a:rPr lang="en-GB" dirty="0" smtClean="0"/>
              <a:t>data </a:t>
            </a:r>
            <a:endParaRPr lang="en-GB" dirty="0"/>
          </a:p>
          <a:p>
            <a:r>
              <a:rPr lang="en-GB" dirty="0" smtClean="0"/>
              <a:t>Cannot </a:t>
            </a:r>
            <a:r>
              <a:rPr lang="en-GB" dirty="0"/>
              <a:t>publish electronically maps that contain vector data (e.g. Roam maps produced from vector data) that will be accessible by non Authorised </a:t>
            </a:r>
            <a:r>
              <a:rPr lang="en-GB" dirty="0" smtClean="0"/>
              <a:t>Users</a:t>
            </a:r>
          </a:p>
          <a:p>
            <a:r>
              <a:rPr lang="en-GB" dirty="0"/>
              <a:t>No use of OS data in mobile applications unless for Educational Navigation Product/Service </a:t>
            </a:r>
            <a:r>
              <a:rPr lang="en-GB" dirty="0" smtClean="0"/>
              <a:t>– restrictions apply. Check section 3.4 of EULA</a:t>
            </a:r>
            <a:endParaRPr lang="en-GB" dirty="0"/>
          </a:p>
          <a:p>
            <a:r>
              <a:rPr lang="en-GB" dirty="0" smtClean="0"/>
              <a:t>No use of OS data where there is paid for or free advertising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7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Points of Interest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556792"/>
            <a:ext cx="3826768" cy="456937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Additional acknowledgement required:</a:t>
            </a:r>
          </a:p>
          <a:p>
            <a:pPr lvl="1"/>
            <a:r>
              <a:rPr lang="en-GB" dirty="0" smtClean="0"/>
              <a:t>This material includes data licensed from </a:t>
            </a:r>
            <a:r>
              <a:rPr lang="en-GB" dirty="0" err="1" smtClean="0"/>
              <a:t>PointX</a:t>
            </a:r>
            <a:r>
              <a:rPr lang="en-GB" dirty="0" smtClean="0"/>
              <a:t>© Database Right/Copyright [year of supply or date of publication]. </a:t>
            </a:r>
          </a:p>
          <a:p>
            <a:r>
              <a:rPr lang="en-GB" dirty="0" smtClean="0"/>
              <a:t>Licence states:</a:t>
            </a:r>
          </a:p>
          <a:p>
            <a:pPr lvl="1"/>
            <a:r>
              <a:rPr lang="en-GB" dirty="0" smtClean="0"/>
              <a:t>not to be used for any form of sales, market research etc, </a:t>
            </a:r>
          </a:p>
          <a:p>
            <a:pPr lvl="1"/>
            <a:r>
              <a:rPr lang="en-GB" dirty="0" smtClean="0"/>
              <a:t>or geocoding or correcting any gazetteers or address lists. </a:t>
            </a:r>
          </a:p>
          <a:p>
            <a:pPr lvl="1"/>
            <a:r>
              <a:rPr lang="en-GB" dirty="0" smtClean="0"/>
              <a:t>cannot share with anyone.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4520159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Users have unlimited liability for infringements of </a:t>
            </a:r>
            <a:r>
              <a:rPr lang="en-GB" dirty="0" smtClean="0"/>
              <a:t>IPR, whether </a:t>
            </a:r>
          </a:p>
          <a:p>
            <a:pPr lvl="1"/>
            <a:r>
              <a:rPr lang="en-GB" dirty="0" smtClean="0"/>
              <a:t>by the user or </a:t>
            </a:r>
          </a:p>
          <a:p>
            <a:pPr lvl="1"/>
            <a:r>
              <a:rPr lang="en-GB" dirty="0" smtClean="0"/>
              <a:t>by someone else as a result of the user’s failure to comply with the obligations imposed by the licence</a:t>
            </a:r>
          </a:p>
          <a:p>
            <a:r>
              <a:rPr lang="en-GB" dirty="0" smtClean="0"/>
              <a:t>Derived data: </a:t>
            </a:r>
          </a:p>
          <a:p>
            <a:pPr lvl="1"/>
            <a:r>
              <a:rPr lang="en-GB" dirty="0" smtClean="0"/>
              <a:t>rules applying to Licensed Data also apply to data derived from Licensed Data.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Termination of licence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If licence is suspended, terminated, or expires:</a:t>
            </a:r>
          </a:p>
          <a:p>
            <a:pPr lvl="1"/>
            <a:r>
              <a:rPr lang="en-GB" dirty="0" smtClean="0"/>
              <a:t>Must immediately cease accessing/using Digimap</a:t>
            </a:r>
          </a:p>
          <a:p>
            <a:pPr lvl="1"/>
            <a:r>
              <a:rPr lang="en-GB" dirty="0" smtClean="0"/>
              <a:t>Within 7 days must destroy data in your possession</a:t>
            </a:r>
          </a:p>
          <a:p>
            <a:pPr lvl="1"/>
            <a:r>
              <a:rPr lang="en-GB" dirty="0" smtClean="0"/>
              <a:t>Within 7 days must remove any Educational Navigation Products/Services that you have developed</a:t>
            </a:r>
          </a:p>
          <a:p>
            <a:r>
              <a:rPr lang="en-GB" dirty="0" smtClean="0"/>
              <a:t>Can retain:</a:t>
            </a:r>
          </a:p>
          <a:p>
            <a:pPr lvl="1"/>
            <a:r>
              <a:rPr lang="en-GB" dirty="0" smtClean="0"/>
              <a:t>Printed copies of materials</a:t>
            </a:r>
          </a:p>
          <a:p>
            <a:pPr lvl="1"/>
            <a:r>
              <a:rPr lang="en-GB" dirty="0" smtClean="0"/>
              <a:t>Printed screenshots of </a:t>
            </a:r>
            <a:r>
              <a:rPr lang="en-GB" dirty="0"/>
              <a:t>Educational Navigation Products/Services </a:t>
            </a:r>
            <a:endParaRPr lang="en-GB" dirty="0" smtClean="0"/>
          </a:p>
          <a:p>
            <a:pPr lvl="1"/>
            <a:r>
              <a:rPr lang="en-GB" dirty="0" smtClean="0"/>
              <a:t>Mapping images embedded within electronic copies of materials or educational navigation products (must be raster, not georeferenced)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Licensed Data versus </a:t>
            </a:r>
            <a:r>
              <a:rPr lang="en-GB" dirty="0" err="1" smtClean="0"/>
              <a:t>OpenData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Autofit/>
          </a:bodyPr>
          <a:lstStyle/>
          <a:p>
            <a:r>
              <a:rPr lang="en-GB" dirty="0" smtClean="0"/>
              <a:t>All map data in Digimap OS Collection is created and supplied by Ordnance Survey, Britain’s national mapping agency.</a:t>
            </a:r>
          </a:p>
          <a:p>
            <a:pPr lvl="1"/>
            <a:r>
              <a:rPr lang="en-GB" sz="1800" dirty="0" smtClean="0"/>
              <a:t>Data only covers England, Scotland and Wales</a:t>
            </a:r>
          </a:p>
          <a:p>
            <a:pPr lvl="1"/>
            <a:r>
              <a:rPr lang="en-GB" sz="1800" dirty="0" smtClean="0"/>
              <a:t>Northern Ireland has it’s own Ordnance Survey of Northern Ireland (also known as Land and Property Services)</a:t>
            </a:r>
          </a:p>
          <a:p>
            <a:r>
              <a:rPr lang="en-GB" dirty="0" smtClean="0"/>
              <a:t>Today covers the terms and conditions of </a:t>
            </a:r>
            <a:r>
              <a:rPr lang="en-GB" b="1" i="1" dirty="0" smtClean="0"/>
              <a:t>Licensed Data</a:t>
            </a:r>
            <a:r>
              <a:rPr lang="en-GB" i="1" dirty="0" smtClean="0"/>
              <a:t>.</a:t>
            </a:r>
          </a:p>
          <a:p>
            <a:r>
              <a:rPr lang="en-GB" sz="2000" dirty="0" smtClean="0"/>
              <a:t>Some OS map </a:t>
            </a:r>
            <a:r>
              <a:rPr lang="en-GB" sz="2000" dirty="0"/>
              <a:t>products </a:t>
            </a:r>
            <a:r>
              <a:rPr lang="en-GB" sz="2000" dirty="0" smtClean="0"/>
              <a:t>also available under the OS </a:t>
            </a:r>
            <a:r>
              <a:rPr lang="en-GB" sz="2000" dirty="0" err="1" smtClean="0"/>
              <a:t>OpenData</a:t>
            </a:r>
            <a:r>
              <a:rPr lang="en-GB" sz="2000" dirty="0" smtClean="0"/>
              <a:t> scheme.</a:t>
            </a:r>
          </a:p>
          <a:p>
            <a:pPr lvl="1"/>
            <a:r>
              <a:rPr lang="en-GB" sz="1800" dirty="0" smtClean="0"/>
              <a:t>covered </a:t>
            </a:r>
            <a:r>
              <a:rPr lang="en-GB" sz="1800" dirty="0"/>
              <a:t>by </a:t>
            </a:r>
            <a:r>
              <a:rPr lang="en-GB" sz="1800" dirty="0" smtClean="0"/>
              <a:t>a </a:t>
            </a:r>
            <a:r>
              <a:rPr lang="en-GB" sz="1800" i="1" dirty="0" smtClean="0"/>
              <a:t>different</a:t>
            </a:r>
            <a:r>
              <a:rPr lang="en-GB" sz="1800" dirty="0" smtClean="0"/>
              <a:t> licence, the </a:t>
            </a:r>
            <a:r>
              <a:rPr lang="en-GB" sz="1800" dirty="0" err="1" smtClean="0"/>
              <a:t>OpenGovernment</a:t>
            </a:r>
            <a:r>
              <a:rPr lang="en-GB" sz="1800" dirty="0" smtClean="0"/>
              <a:t> licence (OGL)</a:t>
            </a:r>
          </a:p>
          <a:p>
            <a:pPr lvl="1"/>
            <a:r>
              <a:rPr lang="en-GB" sz="1800" dirty="0" smtClean="0"/>
              <a:t>Commercial </a:t>
            </a:r>
            <a:r>
              <a:rPr lang="en-GB" sz="1800" dirty="0"/>
              <a:t>use </a:t>
            </a:r>
            <a:r>
              <a:rPr lang="en-GB" sz="1800" dirty="0" smtClean="0"/>
              <a:t>permitted</a:t>
            </a:r>
          </a:p>
          <a:p>
            <a:pPr lvl="1"/>
            <a:r>
              <a:rPr lang="en-GB" sz="1600" dirty="0">
                <a:hlinkClick r:id="rId2"/>
              </a:rPr>
              <a:t>http://www.nationalarchives.gov.uk/doc/open-government-licence/version/3</a:t>
            </a:r>
            <a:r>
              <a:rPr lang="en-GB" sz="1600" dirty="0" smtClean="0">
                <a:hlinkClick r:id="rId2"/>
              </a:rPr>
              <a:t>/</a:t>
            </a:r>
            <a:endParaRPr lang="en-GB" sz="1600" dirty="0" smtClean="0"/>
          </a:p>
          <a:p>
            <a:r>
              <a:rPr lang="en-GB" dirty="0"/>
              <a:t>There is no </a:t>
            </a:r>
            <a:r>
              <a:rPr lang="en-GB" dirty="0" smtClean="0"/>
              <a:t>overlap. Data are either </a:t>
            </a:r>
            <a:r>
              <a:rPr lang="en-GB" dirty="0"/>
              <a:t>covered by the Digimap licence </a:t>
            </a:r>
            <a:r>
              <a:rPr lang="en-GB" i="1" dirty="0"/>
              <a:t>or</a:t>
            </a:r>
            <a:r>
              <a:rPr lang="en-GB" dirty="0"/>
              <a:t> the </a:t>
            </a:r>
            <a:r>
              <a:rPr lang="en-GB" dirty="0" err="1"/>
              <a:t>OpenGovernment</a:t>
            </a:r>
            <a:r>
              <a:rPr lang="en-GB" dirty="0"/>
              <a:t> Licence.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023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support staff – institution’s responsibilities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32" y="1556792"/>
            <a:ext cx="842724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Data security requirements – outlined in Schedule 3 of OS Institutional Sub-Licence.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www.jisc-collections.ac.uk/Catalogue/Agreements/YearlyAgreements/2075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Also defines roles for Site Representative and Responsible Officers for Data Security.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 summary:</a:t>
            </a:r>
          </a:p>
          <a:p>
            <a:r>
              <a:rPr lang="en-GB" dirty="0"/>
              <a:t>Ensure no unauthorised access to the </a:t>
            </a:r>
            <a:r>
              <a:rPr lang="en-GB" dirty="0" err="1"/>
              <a:t>Digimap</a:t>
            </a:r>
            <a:r>
              <a:rPr lang="en-GB" dirty="0"/>
              <a:t> service takes place</a:t>
            </a:r>
          </a:p>
          <a:p>
            <a:r>
              <a:rPr lang="en-GB" dirty="0" smtClean="0"/>
              <a:t>Ensure </a:t>
            </a:r>
            <a:r>
              <a:rPr lang="en-GB" dirty="0"/>
              <a:t>no unauthorised access to the Licensed Data takes place</a:t>
            </a:r>
          </a:p>
          <a:p>
            <a:r>
              <a:rPr lang="en-GB" dirty="0" smtClean="0"/>
              <a:t>Nominate</a:t>
            </a:r>
            <a:r>
              <a:rPr lang="en-GB" dirty="0"/>
              <a:t>:</a:t>
            </a:r>
          </a:p>
          <a:p>
            <a:pPr lvl="1" indent="-342900"/>
            <a:r>
              <a:rPr lang="en-GB" dirty="0" smtClean="0"/>
              <a:t>a </a:t>
            </a:r>
            <a:r>
              <a:rPr lang="en-GB" dirty="0"/>
              <a:t>site representative who will be the main point of contact</a:t>
            </a:r>
          </a:p>
          <a:p>
            <a:pPr lvl="1" indent="-342900"/>
            <a:r>
              <a:rPr lang="en-GB" dirty="0" smtClean="0"/>
              <a:t>a </a:t>
            </a:r>
            <a:r>
              <a:rPr lang="en-GB" dirty="0"/>
              <a:t>Responsible Officer for Data </a:t>
            </a:r>
            <a:r>
              <a:rPr lang="en-GB" dirty="0" smtClean="0"/>
              <a:t>Security and Deputy</a:t>
            </a:r>
            <a:endParaRPr lang="en-GB" dirty="0"/>
          </a:p>
          <a:p>
            <a:r>
              <a:rPr lang="en-GB" dirty="0" smtClean="0"/>
              <a:t>Communicate </a:t>
            </a:r>
            <a:r>
              <a:rPr lang="en-GB" dirty="0"/>
              <a:t>any actual or possible licence breaches to EDINA</a:t>
            </a:r>
          </a:p>
          <a:p>
            <a:r>
              <a:rPr lang="en-GB" dirty="0" smtClean="0"/>
              <a:t>In </a:t>
            </a:r>
            <a:r>
              <a:rPr lang="en-GB" dirty="0"/>
              <a:t>the event of licence breaches, investigate and instigate disciplinary procedures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5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Licence breaches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Established set of procedures once an “incident” has been identified. Includes timescales – must be resolved within 6 weeks.</a:t>
            </a:r>
          </a:p>
          <a:p>
            <a:r>
              <a:rPr lang="en-GB" dirty="0" smtClean="0"/>
              <a:t>Details given in Security Appendix 3 of Sub-licence.</a:t>
            </a:r>
          </a:p>
          <a:p>
            <a:r>
              <a:rPr lang="en-GB" dirty="0" smtClean="0"/>
              <a:t>User related or Institution related</a:t>
            </a:r>
          </a:p>
          <a:p>
            <a:pPr lvl="1"/>
            <a:r>
              <a:rPr lang="en-GB" dirty="0" smtClean="0"/>
              <a:t>Example of User-related incident might be a single user sharing their password with friends or sharing data they’ve downloaded with others who are not Authorised Users</a:t>
            </a:r>
          </a:p>
          <a:p>
            <a:pPr lvl="1"/>
            <a:r>
              <a:rPr lang="en-GB" dirty="0" smtClean="0"/>
              <a:t>Example of Institution-related incident might be a systematic failure of the institution to terminate access once individuals cease to be members of the institution (e.g. terminating graduate accounts)</a:t>
            </a:r>
          </a:p>
        </p:txBody>
      </p:sp>
    </p:spTree>
    <p:extLst>
      <p:ext uri="{BB962C8B-B14F-4D97-AF65-F5344CB8AC3E}">
        <p14:creationId xmlns:p14="http://schemas.microsoft.com/office/powerpoint/2010/main" val="30797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can I get support?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Full text and FAQs on licence agreements:</a:t>
            </a:r>
            <a:endParaRPr lang="en-GB" dirty="0" smtClean="0">
              <a:hlinkClick r:id="rId2"/>
            </a:endParaRPr>
          </a:p>
          <a:p>
            <a:pPr lvl="1"/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digimap.edina.ac.uk/webhelp/digimapsupport/about.htm#access/licence_agreements.htm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err="1" smtClean="0"/>
              <a:t>Digimap</a:t>
            </a:r>
            <a:r>
              <a:rPr lang="en-GB" dirty="0" smtClean="0"/>
              <a:t> chat facility on all help pages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Our help desk:</a:t>
            </a:r>
          </a:p>
          <a:p>
            <a:pPr lvl="1"/>
            <a:r>
              <a:rPr lang="en-GB" dirty="0" smtClean="0">
                <a:hlinkClick r:id="rId3"/>
              </a:rPr>
              <a:t>edina@ed.ac.uk</a:t>
            </a:r>
            <a:endParaRPr lang="en-GB" dirty="0" smtClean="0"/>
          </a:p>
          <a:p>
            <a:pPr lvl="1"/>
            <a:r>
              <a:rPr lang="en-GB" dirty="0" smtClean="0"/>
              <a:t>0131 650 3302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4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questions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2711054"/>
            <a:ext cx="2304254" cy="2304256"/>
          </a:xfrm>
        </p:spPr>
      </p:pic>
    </p:spTree>
    <p:extLst>
      <p:ext uri="{BB962C8B-B14F-4D97-AF65-F5344CB8AC3E}">
        <p14:creationId xmlns:p14="http://schemas.microsoft.com/office/powerpoint/2010/main" val="8138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oday’s webinar:</a:t>
            </a:r>
          </a:p>
          <a:p>
            <a:r>
              <a:rPr lang="en-GB" dirty="0" smtClean="0"/>
              <a:t>I learnt something new</a:t>
            </a:r>
          </a:p>
          <a:p>
            <a:r>
              <a:rPr lang="en-GB" dirty="0" smtClean="0"/>
              <a:t>I didn’t learn anything new</a:t>
            </a:r>
          </a:p>
          <a:p>
            <a:r>
              <a:rPr lang="en-GB" dirty="0" smtClean="0"/>
              <a:t>Was a good use of my time</a:t>
            </a:r>
          </a:p>
          <a:p>
            <a:r>
              <a:rPr lang="en-GB" dirty="0" smtClean="0"/>
              <a:t>Was a poor use of my time</a:t>
            </a:r>
          </a:p>
          <a:p>
            <a:r>
              <a:rPr lang="en-GB" dirty="0" smtClean="0"/>
              <a:t>Other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6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GB" dirty="0" smtClean="0"/>
              <a:t>How do I know if it’s Licensed Data or </a:t>
            </a:r>
            <a:r>
              <a:rPr lang="en-GB" dirty="0" err="1" smtClean="0"/>
              <a:t>OpenData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294045"/>
            <a:ext cx="4752528" cy="479925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Roam service:</a:t>
            </a:r>
          </a:p>
          <a:p>
            <a:pPr lvl="1"/>
            <a:r>
              <a:rPr lang="en-GB" sz="1600" dirty="0" smtClean="0"/>
              <a:t>Information is available in the Map Information panel.</a:t>
            </a:r>
          </a:p>
          <a:p>
            <a:pPr lvl="1"/>
            <a:endParaRPr lang="en-GB" sz="1600" dirty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r>
              <a:rPr lang="en-GB" sz="2000" dirty="0" smtClean="0"/>
              <a:t>Data Download service:</a:t>
            </a:r>
          </a:p>
          <a:p>
            <a:pPr lvl="1"/>
            <a:r>
              <a:rPr lang="en-GB" sz="1600" dirty="0" smtClean="0"/>
              <a:t>Find out in Product Information boxes.</a:t>
            </a:r>
          </a:p>
          <a:p>
            <a:pPr lvl="1"/>
            <a:r>
              <a:rPr lang="en-GB" sz="1600" dirty="0" smtClean="0"/>
              <a:t>Click on </a:t>
            </a:r>
            <a:r>
              <a:rPr lang="en-GB" sz="1600" b="1" i="1" dirty="0" smtClean="0"/>
              <a:t>Info </a:t>
            </a:r>
            <a:r>
              <a:rPr lang="en-GB" sz="1600" dirty="0" smtClean="0"/>
              <a:t>next to product name in </a:t>
            </a:r>
            <a:r>
              <a:rPr lang="en-GB" sz="1600" b="1" i="1" dirty="0" smtClean="0"/>
              <a:t>Select Data </a:t>
            </a:r>
            <a:r>
              <a:rPr lang="en-GB" sz="1600" dirty="0" smtClean="0"/>
              <a:t>panel.</a:t>
            </a:r>
          </a:p>
          <a:p>
            <a:pPr lvl="1"/>
            <a:r>
              <a:rPr lang="en-GB" sz="1600" dirty="0" smtClean="0"/>
              <a:t>Text file sent with each download detailing which licence covers each data product.</a:t>
            </a:r>
          </a:p>
          <a:p>
            <a:endParaRPr lang="en-GB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2761262" cy="346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8436" y="4653136"/>
            <a:ext cx="25134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8" y="1294045"/>
            <a:ext cx="2895238" cy="181904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11560" y="2309609"/>
            <a:ext cx="24482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Licence Agreements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513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Licence structure is as follows:</a:t>
            </a:r>
          </a:p>
          <a:p>
            <a:r>
              <a:rPr lang="en-GB" dirty="0" smtClean="0"/>
              <a:t>Master Agreement between OS and Jisc Collections</a:t>
            </a:r>
          </a:p>
          <a:p>
            <a:r>
              <a:rPr lang="en-GB" dirty="0" smtClean="0"/>
              <a:t>Sub-Licence </a:t>
            </a:r>
            <a:r>
              <a:rPr lang="en-GB" dirty="0"/>
              <a:t>Agreement between Jisc Collections and the </a:t>
            </a:r>
            <a:r>
              <a:rPr lang="en-GB" dirty="0" smtClean="0"/>
              <a:t>Institution</a:t>
            </a:r>
          </a:p>
          <a:p>
            <a:pPr lvl="1"/>
            <a:r>
              <a:rPr lang="en-GB" dirty="0" smtClean="0"/>
              <a:t>Rights, responsibilities and obligations on the Subscribing Institution</a:t>
            </a:r>
          </a:p>
          <a:p>
            <a:r>
              <a:rPr lang="en-GB" dirty="0" smtClean="0"/>
              <a:t>End User </a:t>
            </a:r>
            <a:r>
              <a:rPr lang="en-GB" dirty="0"/>
              <a:t>Licence Agreement (EULA) between end users and </a:t>
            </a:r>
            <a:r>
              <a:rPr lang="en-GB" dirty="0" smtClean="0"/>
              <a:t>Ordnance Survey</a:t>
            </a:r>
          </a:p>
          <a:p>
            <a:pPr lvl="1"/>
            <a:r>
              <a:rPr lang="en-GB" dirty="0" smtClean="0"/>
              <a:t>Rights, responsibilities and obligations on the end user</a:t>
            </a:r>
          </a:p>
          <a:p>
            <a:pPr lvl="1"/>
            <a:endParaRPr lang="en-GB" dirty="0"/>
          </a:p>
          <a:p>
            <a:r>
              <a:rPr lang="en-GB" dirty="0" smtClean="0"/>
              <a:t>The licence runs until </a:t>
            </a:r>
            <a:r>
              <a:rPr lang="en-GB" b="1" dirty="0" smtClean="0"/>
              <a:t>31 July 2016</a:t>
            </a:r>
            <a:endParaRPr lang="en-GB" b="1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8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GB" dirty="0" smtClean="0"/>
              <a:t>What is the End User Licence Agreement (EULA)?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628800"/>
            <a:ext cx="3754760" cy="4497363"/>
          </a:xfrm>
        </p:spPr>
        <p:txBody>
          <a:bodyPr>
            <a:noAutofit/>
          </a:bodyPr>
          <a:lstStyle/>
          <a:p>
            <a:r>
              <a:rPr lang="en-GB" sz="2000" dirty="0" smtClean="0"/>
              <a:t>The EULA contains the terms and conditions under which every user of the data is bound</a:t>
            </a:r>
          </a:p>
          <a:p>
            <a:r>
              <a:rPr lang="en-GB" sz="2000" dirty="0" smtClean="0"/>
              <a:t>Users accept the terms of the EULA every time they access </a:t>
            </a:r>
            <a:r>
              <a:rPr lang="en-GB" sz="2000" dirty="0" err="1" smtClean="0"/>
              <a:t>Digimap</a:t>
            </a:r>
            <a:r>
              <a:rPr lang="en-GB" sz="2000" dirty="0" smtClean="0"/>
              <a:t> OS Collection</a:t>
            </a:r>
          </a:p>
          <a:p>
            <a:r>
              <a:rPr lang="en-GB" sz="2000" dirty="0"/>
              <a:t>V</a:t>
            </a:r>
            <a:r>
              <a:rPr lang="en-GB" sz="2000" dirty="0" smtClean="0"/>
              <a:t>iew the full agreement, along with FAQs, on Digimap Resource Centre:</a:t>
            </a:r>
          </a:p>
          <a:p>
            <a:pPr lvl="1"/>
            <a:r>
              <a:rPr lang="en-GB" sz="1800" u="sng" dirty="0">
                <a:hlinkClick r:id="rId2"/>
              </a:rPr>
              <a:t>http://digimap.edina.ac.uk/webhelp/digimapsupport/access/licence_agreements.htm</a:t>
            </a:r>
            <a:r>
              <a:rPr lang="en-GB" sz="1800" dirty="0"/>
              <a:t> </a:t>
            </a:r>
          </a:p>
          <a:p>
            <a:r>
              <a:rPr lang="en-GB" sz="2000" dirty="0"/>
              <a:t>FAQs are updated when the need arises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5" y="1628800"/>
            <a:ext cx="4633515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139952" y="4149080"/>
            <a:ext cx="70407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User Licence Agreement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Legal agreement between the user and the Secretary of State for Business, Innovation and Skills acting through Ordnance Survey</a:t>
            </a:r>
          </a:p>
          <a:p>
            <a:r>
              <a:rPr lang="en-GB" sz="2400" dirty="0" smtClean="0"/>
              <a:t>Allows access and use of the OS Licensed Data</a:t>
            </a:r>
          </a:p>
          <a:p>
            <a:r>
              <a:rPr lang="en-GB" sz="2400" dirty="0" smtClean="0"/>
              <a:t>Solely for Educational Use or Limited Administrative Use</a:t>
            </a:r>
          </a:p>
        </p:txBody>
      </p:sp>
    </p:spTree>
    <p:extLst>
      <p:ext uri="{BB962C8B-B14F-4D97-AF65-F5344CB8AC3E}">
        <p14:creationId xmlns:p14="http://schemas.microsoft.com/office/powerpoint/2010/main" val="18756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can use the Licensed Data?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Authorised User </a:t>
            </a:r>
            <a:r>
              <a:rPr lang="en-GB" dirty="0" smtClean="0"/>
              <a:t>– an individual who:</a:t>
            </a:r>
          </a:p>
          <a:p>
            <a:pPr lvl="1"/>
            <a:r>
              <a:rPr lang="en-GB" dirty="0" smtClean="0"/>
              <a:t>is authorised by an institution to have access to its information services via Secure Authentication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as completed EDINA’s registration process for the Digimap service and has accepted the terms of the licence AND is:</a:t>
            </a:r>
          </a:p>
          <a:p>
            <a:pPr lvl="2"/>
            <a:r>
              <a:rPr lang="en-GB" dirty="0" smtClean="0"/>
              <a:t>a current student, </a:t>
            </a:r>
          </a:p>
          <a:p>
            <a:pPr lvl="2"/>
            <a:r>
              <a:rPr lang="en-GB" dirty="0" smtClean="0"/>
              <a:t>member of staff (whether permanent, temporary or retired)</a:t>
            </a:r>
          </a:p>
          <a:p>
            <a:pPr lvl="2"/>
            <a:r>
              <a:rPr lang="en-GB" dirty="0"/>
              <a:t>c</a:t>
            </a:r>
            <a:r>
              <a:rPr lang="en-GB" dirty="0" smtClean="0"/>
              <a:t>onsultant or contractor of the Institution who is employed for purposes of teaching or undertaking research</a:t>
            </a:r>
          </a:p>
          <a:p>
            <a:r>
              <a:rPr lang="en-GB" dirty="0" smtClean="0"/>
              <a:t>Note there are qualifications of this definition…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1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Users </a:t>
            </a:r>
            <a:r>
              <a:rPr lang="en-GB" sz="2400" b="1" dirty="0" smtClean="0"/>
              <a:t>do not quality as Authorised Users for the duration of extended periods abroad </a:t>
            </a:r>
            <a:r>
              <a:rPr lang="en-GB" sz="2400" dirty="0" smtClean="0"/>
              <a:t>(extended period is more than one academic term).</a:t>
            </a:r>
          </a:p>
          <a:p>
            <a:r>
              <a:rPr lang="en-GB" sz="2400" dirty="0"/>
              <a:t>Students and staff </a:t>
            </a:r>
            <a:r>
              <a:rPr lang="en-GB" sz="2400" dirty="0" smtClean="0"/>
              <a:t>members </a:t>
            </a:r>
            <a:r>
              <a:rPr lang="en-GB" sz="2400" b="1" dirty="0" smtClean="0"/>
              <a:t>registered at an overseas campus do not qualify as Authorised Users </a:t>
            </a:r>
            <a:r>
              <a:rPr lang="en-GB" sz="2400" dirty="0" smtClean="0"/>
              <a:t>(but will qualify for the duration of any period spent studying in the UK at that institution).</a:t>
            </a:r>
          </a:p>
          <a:p>
            <a:r>
              <a:rPr lang="en-GB" sz="2400" dirty="0" smtClean="0"/>
              <a:t>Consultants or contractors only qualify for the period necessary to fulfil the teaching or research for which they were engaged.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199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2045</Words>
  <Application>Microsoft Office PowerPoint</Application>
  <PresentationFormat>On-screen Show (4:3)</PresentationFormat>
  <Paragraphs>242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Digimap Ordnance Survey Collection    Copyright and Terms of use</vt:lpstr>
      <vt:lpstr>PowerPoint Presentation</vt:lpstr>
      <vt:lpstr>Licensed Data versus OpenData</vt:lpstr>
      <vt:lpstr>How do I know if it’s Licensed Data or OpenData?</vt:lpstr>
      <vt:lpstr>Licence Agreements</vt:lpstr>
      <vt:lpstr>What is the End User Licence Agreement (EULA)?</vt:lpstr>
      <vt:lpstr>End User Licence Agreement Structure</vt:lpstr>
      <vt:lpstr>Who can use the Licensed Data? </vt:lpstr>
      <vt:lpstr>Qualifications</vt:lpstr>
      <vt:lpstr>Some clarifications…</vt:lpstr>
      <vt:lpstr>End User Licence Agreement</vt:lpstr>
      <vt:lpstr>Permitted uses</vt:lpstr>
      <vt:lpstr>What can I do with the Licensed Data?</vt:lpstr>
      <vt:lpstr>What can I do with the Licensed Data?</vt:lpstr>
      <vt:lpstr>Can I publish my maps?</vt:lpstr>
      <vt:lpstr>Vector vs Raster</vt:lpstr>
      <vt:lpstr>Vector v Raster</vt:lpstr>
      <vt:lpstr>Can I share data? </vt:lpstr>
      <vt:lpstr>Can I supply data to my research sponsors?</vt:lpstr>
      <vt:lpstr>Your questions</vt:lpstr>
      <vt:lpstr>What are your obligations?</vt:lpstr>
      <vt:lpstr>Copyright Acknowledgement</vt:lpstr>
      <vt:lpstr>PowerPoint Presentation</vt:lpstr>
      <vt:lpstr>Citations</vt:lpstr>
      <vt:lpstr>Citations</vt:lpstr>
      <vt:lpstr>What are the restrictions? </vt:lpstr>
      <vt:lpstr>Points of Interest data</vt:lpstr>
      <vt:lpstr>Liability</vt:lpstr>
      <vt:lpstr>Termination of licence</vt:lpstr>
      <vt:lpstr>For support staff – institution’s responsibilities</vt:lpstr>
      <vt:lpstr>Licence breaches</vt:lpstr>
      <vt:lpstr>Where can I get support?</vt:lpstr>
      <vt:lpstr>Your questions</vt:lpstr>
      <vt:lpstr>Poll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Copyright and terms of use</dc:title>
  <dc:creator>Mayo</dc:creator>
  <cp:lastModifiedBy>EDINA</cp:lastModifiedBy>
  <cp:revision>68</cp:revision>
  <cp:lastPrinted>2015-03-23T17:12:01Z</cp:lastPrinted>
  <dcterms:created xsi:type="dcterms:W3CDTF">2015-02-11T12:32:50Z</dcterms:created>
  <dcterms:modified xsi:type="dcterms:W3CDTF">2016-02-24T15:55:05Z</dcterms:modified>
</cp:coreProperties>
</file>