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90" r:id="rId4"/>
    <p:sldId id="292" r:id="rId5"/>
    <p:sldId id="293" r:id="rId6"/>
    <p:sldId id="289" r:id="rId7"/>
    <p:sldId id="297" r:id="rId8"/>
    <p:sldId id="294" r:id="rId9"/>
    <p:sldId id="29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E62"/>
    <a:srgbClr val="CCECFF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84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noFill/>
        </p:spPr>
        <p:txBody>
          <a:bodyPr/>
          <a:lstStyle>
            <a:lvl1pPr>
              <a:defRPr baseline="0">
                <a:solidFill>
                  <a:srgbClr val="2C3E6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2C3E6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676900" cy="5029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4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2C3E62"/>
                </a:solidFill>
              </a:defRPr>
            </a:lvl1pPr>
            <a:lvl2pPr>
              <a:defRPr baseline="0">
                <a:solidFill>
                  <a:srgbClr val="2C3E62"/>
                </a:solidFill>
              </a:defRPr>
            </a:lvl2pPr>
            <a:lvl3pPr>
              <a:defRPr baseline="0">
                <a:solidFill>
                  <a:srgbClr val="2C3E62"/>
                </a:solidFill>
              </a:defRPr>
            </a:lvl3pPr>
            <a:lvl4pPr>
              <a:defRPr baseline="0">
                <a:solidFill>
                  <a:srgbClr val="2C3E62"/>
                </a:solidFill>
              </a:defRPr>
            </a:lvl4pPr>
            <a:lvl5pPr>
              <a:defRPr baseline="0">
                <a:solidFill>
                  <a:srgbClr val="2C3E6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6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7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2552700" cy="4114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700" y="914400"/>
            <a:ext cx="2552700" cy="4114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55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31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03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1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6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0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5257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48680"/>
          </a:xfrm>
          <a:prstGeom prst="rect">
            <a:avLst/>
          </a:prstGeom>
          <a:solidFill>
            <a:srgbClr val="2C3E6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2C3E62"/>
          </a:solidFill>
          <a:ln>
            <a:noFill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aseline="0" dirty="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05589"/>
            <a:ext cx="19050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>
                <a:latin typeface="Calibri" pitchFamily="34" charset="0"/>
              </a:defRPr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" y="6088702"/>
            <a:ext cx="2075743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0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rgbClr val="2C3E62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aseline="0">
          <a:solidFill>
            <a:srgbClr val="2C3E62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aseline="0">
          <a:solidFill>
            <a:srgbClr val="2C3E62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2C3E62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aseline="0">
          <a:solidFill>
            <a:srgbClr val="2C3E62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urechat.com/w/cq1mph" TargetMode="External"/><Relationship Id="rId2" Type="http://schemas.openxmlformats.org/officeDocument/2006/relationships/hyperlink" Target="mailto:edina@ed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3409"/>
            <a:ext cx="7772400" cy="1470025"/>
          </a:xfrm>
        </p:spPr>
        <p:txBody>
          <a:bodyPr/>
          <a:lstStyle/>
          <a:p>
            <a:pPr algn="ctr"/>
            <a:r>
              <a:rPr lang="en-GB" sz="4000" dirty="0" smtClean="0"/>
              <a:t>Webinar</a:t>
            </a:r>
            <a:r>
              <a:rPr lang="en-GB" sz="4000" smtClean="0"/>
              <a:t>: Preview of new Roam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Holmes and Tom Armitage</a:t>
            </a:r>
          </a:p>
          <a:p>
            <a:r>
              <a:rPr lang="en-GB" dirty="0" smtClean="0"/>
              <a:t>EDINA </a:t>
            </a:r>
            <a:r>
              <a:rPr lang="en-GB" dirty="0" err="1" smtClean="0"/>
              <a:t>Geoservices</a:t>
            </a:r>
            <a:r>
              <a:rPr lang="en-GB" dirty="0" smtClean="0"/>
              <a:t> Support</a:t>
            </a:r>
          </a:p>
          <a:p>
            <a:r>
              <a:rPr lang="en-GB" dirty="0" smtClean="0"/>
              <a:t>1 November 2017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9136" y="2173434"/>
            <a:ext cx="1059696" cy="14010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209" y="2173434"/>
            <a:ext cx="1050300" cy="14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89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615477" cy="50986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Previous feedback:</a:t>
            </a:r>
          </a:p>
          <a:p>
            <a:r>
              <a:rPr lang="en-GB" dirty="0" smtClean="0"/>
              <a:t>Add View Names back to all map views</a:t>
            </a:r>
          </a:p>
          <a:p>
            <a:r>
              <a:rPr lang="en-GB" dirty="0" smtClean="0"/>
              <a:t>Concerns over timescales for removing existing Roam clients and updating teaching materials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Post-webinar survey:</a:t>
            </a:r>
            <a:endParaRPr lang="en-GB" b="1" dirty="0"/>
          </a:p>
          <a:p>
            <a:r>
              <a:rPr lang="en-GB" dirty="0"/>
              <a:t>Do you like the new look and feel?</a:t>
            </a:r>
          </a:p>
          <a:p>
            <a:r>
              <a:rPr lang="en-GB" dirty="0"/>
              <a:t>How easy is it to find the functions you need?</a:t>
            </a:r>
          </a:p>
          <a:p>
            <a:r>
              <a:rPr lang="en-GB" dirty="0"/>
              <a:t>Is there anything you don't like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All feedback welcome via usual support channels:</a:t>
            </a:r>
          </a:p>
          <a:p>
            <a:r>
              <a:rPr lang="en-GB" dirty="0" smtClean="0">
                <a:hlinkClick r:id="rId2"/>
              </a:rPr>
              <a:t>edina@ed.ac.uk</a:t>
            </a:r>
            <a:endParaRPr lang="en-GB" dirty="0" smtClean="0"/>
          </a:p>
          <a:p>
            <a:r>
              <a:rPr lang="en-GB" dirty="0" smtClean="0"/>
              <a:t>0131 6503302</a:t>
            </a:r>
          </a:p>
          <a:p>
            <a:r>
              <a:rPr lang="en-GB" dirty="0"/>
              <a:t>Online chat: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app.purechat.com/w/cq1mph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22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Follow-up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248832" cy="4811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After the webinar, we will send you links to:</a:t>
            </a:r>
          </a:p>
          <a:p>
            <a:r>
              <a:rPr lang="en-GB" sz="2800" dirty="0" smtClean="0"/>
              <a:t>Recording (YouTube)</a:t>
            </a:r>
          </a:p>
          <a:p>
            <a:r>
              <a:rPr lang="en-GB" sz="2800" smtClean="0"/>
              <a:t>PowerPoint Slides</a:t>
            </a:r>
            <a:endParaRPr lang="en-GB" sz="2800" dirty="0" smtClean="0"/>
          </a:p>
          <a:p>
            <a:r>
              <a:rPr lang="en-GB" sz="2800" dirty="0" smtClean="0"/>
              <a:t>Q&amp;A transcript</a:t>
            </a:r>
          </a:p>
          <a:p>
            <a:r>
              <a:rPr lang="en-GB" sz="2800" dirty="0" smtClean="0"/>
              <a:t>Feedback form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402466"/>
            <a:ext cx="3873847" cy="24105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6319" y="4005941"/>
            <a:ext cx="2821533" cy="155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7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530772" cy="5065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Please indicate your current status at your institution: </a:t>
            </a:r>
          </a:p>
          <a:p>
            <a:r>
              <a:rPr lang="en-GB" dirty="0" smtClean="0"/>
              <a:t>Support Staff</a:t>
            </a:r>
          </a:p>
          <a:p>
            <a:r>
              <a:rPr lang="en-GB" dirty="0" smtClean="0"/>
              <a:t>Academic Staff</a:t>
            </a:r>
          </a:p>
          <a:p>
            <a:r>
              <a:rPr lang="en-GB" dirty="0" smtClean="0"/>
              <a:t>Undergraduate</a:t>
            </a:r>
          </a:p>
          <a:p>
            <a:r>
              <a:rPr lang="en-GB" dirty="0" smtClean="0"/>
              <a:t>Postgraduate</a:t>
            </a:r>
          </a:p>
          <a:p>
            <a:r>
              <a:rPr lang="en-GB" dirty="0" smtClean="0"/>
              <a:t>Other (please enter information in Question area)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01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249717" cy="4114800"/>
          </a:xfrm>
        </p:spPr>
        <p:txBody>
          <a:bodyPr/>
          <a:lstStyle/>
          <a:p>
            <a:r>
              <a:rPr lang="en-GB" dirty="0" smtClean="0"/>
              <a:t>New framework</a:t>
            </a:r>
          </a:p>
          <a:p>
            <a:pPr lvl="1"/>
            <a:r>
              <a:rPr lang="en-GB" dirty="0" smtClean="0"/>
              <a:t>Improved technology</a:t>
            </a:r>
          </a:p>
          <a:p>
            <a:pPr lvl="1"/>
            <a:r>
              <a:rPr lang="en-GB" dirty="0" smtClean="0"/>
              <a:t>Allows further improvements in the future </a:t>
            </a:r>
          </a:p>
          <a:p>
            <a:r>
              <a:rPr lang="en-GB" dirty="0" smtClean="0"/>
              <a:t>More tablet-friendly</a:t>
            </a:r>
          </a:p>
          <a:p>
            <a:r>
              <a:rPr lang="en-GB" dirty="0" smtClean="0"/>
              <a:t>Improved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81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this means to end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578901" cy="5010912"/>
          </a:xfrm>
        </p:spPr>
        <p:txBody>
          <a:bodyPr>
            <a:normAutofit/>
          </a:bodyPr>
          <a:lstStyle/>
          <a:p>
            <a:r>
              <a:rPr lang="en-GB" dirty="0" smtClean="0"/>
              <a:t>Replicate all existing functionality</a:t>
            </a:r>
          </a:p>
          <a:p>
            <a:r>
              <a:rPr lang="en-GB" dirty="0" smtClean="0"/>
              <a:t>Some minor improvements e.g. to remove inconsistencies</a:t>
            </a:r>
          </a:p>
          <a:p>
            <a:r>
              <a:rPr lang="en-GB" dirty="0" smtClean="0"/>
              <a:t>Old and new clients are fully inter-operable</a:t>
            </a:r>
          </a:p>
          <a:p>
            <a:pPr lvl="1"/>
            <a:r>
              <a:rPr lang="en-GB" dirty="0" smtClean="0"/>
              <a:t>Same base data available in both</a:t>
            </a:r>
          </a:p>
          <a:p>
            <a:pPr lvl="1"/>
            <a:r>
              <a:rPr lang="en-GB" dirty="0" smtClean="0"/>
              <a:t>My maps work in both</a:t>
            </a:r>
          </a:p>
          <a:p>
            <a:r>
              <a:rPr lang="en-GB" dirty="0" smtClean="0"/>
              <a:t>Old and new clients will run concurrently for a period to allow update of teaching materials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14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399"/>
            <a:ext cx="8777515" cy="490582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Have you used the new Beta Roam interface?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Yes</a:t>
            </a:r>
          </a:p>
          <a:p>
            <a:r>
              <a:rPr lang="en-GB" dirty="0" smtClean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3880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399"/>
            <a:ext cx="8688629" cy="520110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Data</a:t>
            </a:r>
          </a:p>
          <a:p>
            <a:r>
              <a:rPr lang="en-GB" dirty="0" smtClean="0"/>
              <a:t>Zoom controls</a:t>
            </a:r>
          </a:p>
          <a:p>
            <a:pPr lvl="1"/>
            <a:r>
              <a:rPr lang="en-GB" dirty="0" smtClean="0"/>
              <a:t>Zoom to area</a:t>
            </a:r>
          </a:p>
          <a:p>
            <a:pPr lvl="1"/>
            <a:r>
              <a:rPr lang="en-GB" dirty="0" smtClean="0"/>
              <a:t>Zoom to max extents</a:t>
            </a:r>
          </a:p>
          <a:p>
            <a:pPr lvl="1"/>
            <a:r>
              <a:rPr lang="en-GB" dirty="0" smtClean="0"/>
              <a:t>Zoom slider</a:t>
            </a:r>
          </a:p>
          <a:p>
            <a:r>
              <a:rPr lang="en-GB" dirty="0" err="1" smtClean="0"/>
              <a:t>Basemaps</a:t>
            </a:r>
            <a:endParaRPr lang="en-GB" dirty="0" smtClean="0"/>
          </a:p>
          <a:p>
            <a:r>
              <a:rPr lang="en-GB" dirty="0" smtClean="0"/>
              <a:t>Print</a:t>
            </a:r>
          </a:p>
          <a:p>
            <a:r>
              <a:rPr lang="en-GB" dirty="0" smtClean="0"/>
              <a:t>Overview Map</a:t>
            </a:r>
          </a:p>
          <a:p>
            <a:r>
              <a:rPr lang="en-GB" dirty="0" smtClean="0"/>
              <a:t>Map Content panel</a:t>
            </a:r>
          </a:p>
          <a:p>
            <a:r>
              <a:rPr lang="en-GB" dirty="0" smtClean="0"/>
              <a:t>Map Information panel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5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399"/>
            <a:ext cx="8432597" cy="505480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Majority of functionality moved to side bar</a:t>
            </a:r>
          </a:p>
          <a:p>
            <a:r>
              <a:rPr lang="en-GB" dirty="0" smtClean="0"/>
              <a:t>Sidebar collapsed by default – maximise map area</a:t>
            </a:r>
          </a:p>
          <a:p>
            <a:r>
              <a:rPr lang="en-GB" dirty="0" smtClean="0"/>
              <a:t>Unified search via single input box</a:t>
            </a:r>
          </a:p>
          <a:p>
            <a:r>
              <a:rPr lang="en-GB" dirty="0" smtClean="0"/>
              <a:t>Open </a:t>
            </a:r>
            <a:r>
              <a:rPr lang="en-GB" dirty="0"/>
              <a:t>and Save Maps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 smtClean="0">
                <a:sym typeface="Wingdings" panose="05000000000000000000" pitchFamily="2" charset="2"/>
              </a:rPr>
              <a:t>New </a:t>
            </a:r>
            <a:r>
              <a:rPr lang="en-GB" i="1" dirty="0" smtClean="0">
                <a:sym typeface="Wingdings" panose="05000000000000000000" pitchFamily="2" charset="2"/>
              </a:rPr>
              <a:t>My Maps </a:t>
            </a:r>
            <a:r>
              <a:rPr lang="en-GB" dirty="0" smtClean="0">
                <a:sym typeface="Wingdings" panose="05000000000000000000" pitchFamily="2" charset="2"/>
              </a:rPr>
              <a:t>panel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Overlays  New </a:t>
            </a:r>
            <a:r>
              <a:rPr lang="en-GB" i="1" dirty="0" smtClean="0">
                <a:sym typeface="Wingdings" panose="05000000000000000000" pitchFamily="2" charset="2"/>
              </a:rPr>
              <a:t>Overlays </a:t>
            </a:r>
            <a:r>
              <a:rPr lang="en-GB" dirty="0" smtClean="0">
                <a:sym typeface="Wingdings" panose="05000000000000000000" pitchFamily="2" charset="2"/>
              </a:rPr>
              <a:t>panel, plenty of room to add more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/>
              <a:t>Informative tooltips added where appropriate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Annotations: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Import/Export </a:t>
            </a:r>
            <a:r>
              <a:rPr lang="en-GB" dirty="0">
                <a:sym typeface="Wingdings" panose="05000000000000000000" pitchFamily="2" charset="2"/>
              </a:rPr>
              <a:t>annotations  </a:t>
            </a:r>
            <a:r>
              <a:rPr lang="en-GB" dirty="0" smtClean="0">
                <a:sym typeface="Wingdings" panose="05000000000000000000" pitchFamily="2" charset="2"/>
              </a:rPr>
              <a:t>New </a:t>
            </a:r>
            <a:r>
              <a:rPr lang="en-GB" i="1" dirty="0" smtClean="0">
                <a:sym typeface="Wingdings" panose="05000000000000000000" pitchFamily="2" charset="2"/>
              </a:rPr>
              <a:t>Annotation Tools </a:t>
            </a:r>
            <a:r>
              <a:rPr lang="en-GB" dirty="0" smtClean="0">
                <a:sym typeface="Wingdings" panose="05000000000000000000" pitchFamily="2" charset="2"/>
              </a:rPr>
              <a:t>panel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Modify tools all work the same way (select first, then modify)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Modify feature no longer displays all vertices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Measurements: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Multiple measurements now possible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Metric and imperial measurements displayed simultaneously</a:t>
            </a:r>
          </a:p>
          <a:p>
            <a:r>
              <a:rPr lang="en-GB" dirty="0" err="1" smtClean="0">
                <a:sym typeface="Wingdings" panose="05000000000000000000" pitchFamily="2" charset="2"/>
              </a:rPr>
              <a:t>Lat</a:t>
            </a:r>
            <a:r>
              <a:rPr lang="en-GB" dirty="0" smtClean="0">
                <a:sym typeface="Wingdings" panose="05000000000000000000" pitchFamily="2" charset="2"/>
              </a:rPr>
              <a:t>/long coordinates added to Map Information Panel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66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Timescales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491119" cy="5069434"/>
          </a:xfrm>
        </p:spPr>
        <p:txBody>
          <a:bodyPr>
            <a:normAutofit/>
          </a:bodyPr>
          <a:lstStyle/>
          <a:p>
            <a:r>
              <a:rPr lang="en-GB" dirty="0" smtClean="0"/>
              <a:t>2 Nov 2017: updated version of OS Roam</a:t>
            </a:r>
          </a:p>
          <a:p>
            <a:r>
              <a:rPr lang="en-GB" dirty="0" smtClean="0"/>
              <a:t>Mid Nov 2017: first beta release of all other Roam clients</a:t>
            </a:r>
          </a:p>
          <a:p>
            <a:r>
              <a:rPr lang="en-GB" dirty="0" smtClean="0"/>
              <a:t>End Nov/start Dec 2017: final release of all Roam clients</a:t>
            </a:r>
          </a:p>
          <a:p>
            <a:r>
              <a:rPr lang="en-GB" i="1" dirty="0" smtClean="0"/>
              <a:t>Old and New Roam clients run concurrently</a:t>
            </a:r>
          </a:p>
          <a:p>
            <a:r>
              <a:rPr lang="en-GB" dirty="0"/>
              <a:t>S</a:t>
            </a:r>
            <a:r>
              <a:rPr lang="en-GB" dirty="0" smtClean="0"/>
              <a:t>witch off the current Roam clients once usage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000" b="1" i="1" dirty="0" smtClean="0"/>
              <a:t>Note: </a:t>
            </a:r>
            <a:r>
              <a:rPr lang="en-GB" sz="2000" i="1" dirty="0" smtClean="0"/>
              <a:t>all dates subject to change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19857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theme/theme1.xml><?xml version="1.0" encoding="utf-8"?>
<a:theme xmlns:a="http://schemas.openxmlformats.org/drawingml/2006/main" name="digimap_theme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igimap_theme" id="{55C94161-40AC-46C9-847A-08AF53C6F762}" vid="{DBDEF7E1-06FA-45D1-9BA3-8F649CDEC6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digimap_theme</Template>
  <TotalTime>1629</TotalTime>
  <Words>390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Verdana</vt:lpstr>
      <vt:lpstr>Wingdings</vt:lpstr>
      <vt:lpstr>digimap_theme</vt:lpstr>
      <vt:lpstr>Webinar: Preview of new Roam</vt:lpstr>
      <vt:lpstr>Follow-up </vt:lpstr>
      <vt:lpstr>Poll</vt:lpstr>
      <vt:lpstr>Why?</vt:lpstr>
      <vt:lpstr>What this means to end users</vt:lpstr>
      <vt:lpstr>Poll</vt:lpstr>
      <vt:lpstr>Similarities</vt:lpstr>
      <vt:lpstr>Improvements</vt:lpstr>
      <vt:lpstr>Timescales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Digimap Aerial Collection</dc:title>
  <dc:creator>HOLMES Ian</dc:creator>
  <cp:lastModifiedBy>HOLMES Ian</cp:lastModifiedBy>
  <cp:revision>92</cp:revision>
  <dcterms:created xsi:type="dcterms:W3CDTF">2016-08-31T10:54:42Z</dcterms:created>
  <dcterms:modified xsi:type="dcterms:W3CDTF">2017-11-01T13:53:26Z</dcterms:modified>
</cp:coreProperties>
</file>