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95" r:id="rId2"/>
    <p:sldId id="256" r:id="rId3"/>
    <p:sldId id="257" r:id="rId4"/>
    <p:sldId id="258" r:id="rId5"/>
    <p:sldId id="400" r:id="rId6"/>
    <p:sldId id="358" r:id="rId7"/>
    <p:sldId id="357" r:id="rId8"/>
    <p:sldId id="356" r:id="rId9"/>
    <p:sldId id="343" r:id="rId10"/>
    <p:sldId id="351" r:id="rId11"/>
    <p:sldId id="363" r:id="rId12"/>
    <p:sldId id="338" r:id="rId13"/>
    <p:sldId id="339" r:id="rId14"/>
    <p:sldId id="394" r:id="rId15"/>
    <p:sldId id="365" r:id="rId16"/>
    <p:sldId id="389" r:id="rId17"/>
    <p:sldId id="344" r:id="rId18"/>
    <p:sldId id="372" r:id="rId19"/>
    <p:sldId id="383" r:id="rId20"/>
    <p:sldId id="384" r:id="rId21"/>
    <p:sldId id="346" r:id="rId22"/>
    <p:sldId id="370" r:id="rId23"/>
    <p:sldId id="288" r:id="rId24"/>
    <p:sldId id="390" r:id="rId25"/>
    <p:sldId id="369" r:id="rId26"/>
    <p:sldId id="367" r:id="rId27"/>
    <p:sldId id="366" r:id="rId28"/>
    <p:sldId id="381" r:id="rId29"/>
    <p:sldId id="387" r:id="rId30"/>
    <p:sldId id="375" r:id="rId31"/>
    <p:sldId id="376" r:id="rId32"/>
    <p:sldId id="377" r:id="rId33"/>
    <p:sldId id="382" r:id="rId34"/>
    <p:sldId id="386" r:id="rId35"/>
    <p:sldId id="402" r:id="rId36"/>
    <p:sldId id="403" r:id="rId37"/>
    <p:sldId id="385" r:id="rId38"/>
    <p:sldId id="379" r:id="rId39"/>
    <p:sldId id="391" r:id="rId40"/>
    <p:sldId id="333" r:id="rId41"/>
    <p:sldId id="392" r:id="rId42"/>
  </p:sldIdLst>
  <p:sldSz cx="9144000" cy="6858000" type="screen4x3"/>
  <p:notesSz cx="9944100" cy="680561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B59D2-DD91-46B9-8B8C-767C44F69136}">
          <p14:sldIdLst>
            <p14:sldId id="395"/>
            <p14:sldId id="256"/>
            <p14:sldId id="257"/>
            <p14:sldId id="258"/>
            <p14:sldId id="400"/>
            <p14:sldId id="358"/>
            <p14:sldId id="357"/>
            <p14:sldId id="356"/>
            <p14:sldId id="343"/>
            <p14:sldId id="351"/>
            <p14:sldId id="363"/>
            <p14:sldId id="338"/>
            <p14:sldId id="339"/>
            <p14:sldId id="394"/>
            <p14:sldId id="365"/>
            <p14:sldId id="389"/>
            <p14:sldId id="344"/>
            <p14:sldId id="372"/>
            <p14:sldId id="383"/>
            <p14:sldId id="384"/>
            <p14:sldId id="346"/>
            <p14:sldId id="370"/>
            <p14:sldId id="288"/>
            <p14:sldId id="390"/>
            <p14:sldId id="369"/>
            <p14:sldId id="367"/>
            <p14:sldId id="366"/>
            <p14:sldId id="381"/>
            <p14:sldId id="387"/>
            <p14:sldId id="375"/>
            <p14:sldId id="376"/>
            <p14:sldId id="377"/>
            <p14:sldId id="382"/>
            <p14:sldId id="386"/>
            <p14:sldId id="402"/>
            <p14:sldId id="403"/>
            <p14:sldId id="385"/>
            <p14:sldId id="379"/>
            <p14:sldId id="391"/>
            <p14:sldId id="333"/>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0" autoAdjust="0"/>
    <p:restoredTop sz="95992" autoAdjust="0"/>
  </p:normalViewPr>
  <p:slideViewPr>
    <p:cSldViewPr>
      <p:cViewPr varScale="1">
        <p:scale>
          <a:sx n="100" d="100"/>
          <a:sy n="100" d="100"/>
        </p:scale>
        <p:origin x="1752" y="78"/>
      </p:cViewPr>
      <p:guideLst>
        <p:guide orient="horz" pos="2160"/>
        <p:guide pos="2880"/>
      </p:guideLst>
    </p:cSldViewPr>
  </p:slideViewPr>
  <p:notesTextViewPr>
    <p:cViewPr>
      <p:scale>
        <a:sx n="1" d="1"/>
        <a:sy n="1" d="1"/>
      </p:scale>
      <p:origin x="0" y="0"/>
    </p:cViewPr>
  </p:notesTextViewPr>
  <p:sorterViewPr>
    <p:cViewPr>
      <p:scale>
        <a:sx n="100" d="100"/>
        <a:sy n="100" d="100"/>
      </p:scale>
      <p:origin x="0" y="-7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9110" cy="340281"/>
          </a:xfrm>
          <a:prstGeom prst="rect">
            <a:avLst/>
          </a:prstGeom>
        </p:spPr>
        <p:txBody>
          <a:bodyPr vert="horz" lIns="92257" tIns="46128" rIns="92257" bIns="46128" rtlCol="0"/>
          <a:lstStyle>
            <a:lvl1pPr algn="l">
              <a:defRPr sz="1200"/>
            </a:lvl1pPr>
          </a:lstStyle>
          <a:p>
            <a:endParaRPr lang="en-GB" dirty="0"/>
          </a:p>
        </p:txBody>
      </p:sp>
      <p:sp>
        <p:nvSpPr>
          <p:cNvPr id="3" name="Date Placeholder 2"/>
          <p:cNvSpPr>
            <a:spLocks noGrp="1"/>
          </p:cNvSpPr>
          <p:nvPr>
            <p:ph type="dt" sz="quarter" idx="1"/>
          </p:nvPr>
        </p:nvSpPr>
        <p:spPr>
          <a:xfrm>
            <a:off x="5632689" y="2"/>
            <a:ext cx="4309110" cy="340281"/>
          </a:xfrm>
          <a:prstGeom prst="rect">
            <a:avLst/>
          </a:prstGeom>
        </p:spPr>
        <p:txBody>
          <a:bodyPr vert="horz" lIns="92257" tIns="46128" rIns="92257" bIns="46128" rtlCol="0"/>
          <a:lstStyle>
            <a:lvl1pPr algn="r">
              <a:defRPr sz="1200"/>
            </a:lvl1pPr>
          </a:lstStyle>
          <a:p>
            <a:endParaRPr lang="en-GB" dirty="0"/>
          </a:p>
        </p:txBody>
      </p:sp>
      <p:sp>
        <p:nvSpPr>
          <p:cNvPr id="4" name="Footer Placeholder 3"/>
          <p:cNvSpPr>
            <a:spLocks noGrp="1"/>
          </p:cNvSpPr>
          <p:nvPr>
            <p:ph type="ftr" sz="quarter" idx="2"/>
          </p:nvPr>
        </p:nvSpPr>
        <p:spPr>
          <a:xfrm>
            <a:off x="2" y="6464153"/>
            <a:ext cx="4309110" cy="340281"/>
          </a:xfrm>
          <a:prstGeom prst="rect">
            <a:avLst/>
          </a:prstGeom>
        </p:spPr>
        <p:txBody>
          <a:bodyPr vert="horz" lIns="92257" tIns="46128" rIns="92257" bIns="4612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32689" y="6464153"/>
            <a:ext cx="4309110" cy="340281"/>
          </a:xfrm>
          <a:prstGeom prst="rect">
            <a:avLst/>
          </a:prstGeom>
        </p:spPr>
        <p:txBody>
          <a:bodyPr vert="horz" lIns="92257" tIns="46128" rIns="92257" bIns="46128" rtlCol="0" anchor="b"/>
          <a:lstStyle>
            <a:lvl1pPr algn="r">
              <a:defRPr sz="1200"/>
            </a:lvl1pPr>
          </a:lstStyle>
          <a:p>
            <a:fld id="{7C99B4DA-A087-43F2-919B-CEB300F69C20}" type="slidenum">
              <a:rPr lang="en-GB" smtClean="0"/>
              <a:t>‹#›</a:t>
            </a:fld>
            <a:endParaRPr lang="en-GB" dirty="0"/>
          </a:p>
        </p:txBody>
      </p:sp>
    </p:spTree>
    <p:extLst>
      <p:ext uri="{BB962C8B-B14F-4D97-AF65-F5344CB8AC3E}">
        <p14:creationId xmlns:p14="http://schemas.microsoft.com/office/powerpoint/2010/main" val="33213269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309110" cy="340281"/>
          </a:xfrm>
          <a:prstGeom prst="rect">
            <a:avLst/>
          </a:prstGeom>
        </p:spPr>
        <p:txBody>
          <a:bodyPr vert="horz" lIns="92257" tIns="46128" rIns="92257" bIns="46128" rtlCol="0"/>
          <a:lstStyle>
            <a:lvl1pPr algn="l">
              <a:defRPr sz="1200"/>
            </a:lvl1pPr>
          </a:lstStyle>
          <a:p>
            <a:endParaRPr lang="en-GB" dirty="0"/>
          </a:p>
        </p:txBody>
      </p:sp>
      <p:sp>
        <p:nvSpPr>
          <p:cNvPr id="3" name="Date Placeholder 2"/>
          <p:cNvSpPr>
            <a:spLocks noGrp="1"/>
          </p:cNvSpPr>
          <p:nvPr>
            <p:ph type="dt" idx="1"/>
          </p:nvPr>
        </p:nvSpPr>
        <p:spPr>
          <a:xfrm>
            <a:off x="5632689" y="2"/>
            <a:ext cx="4309110" cy="340281"/>
          </a:xfrm>
          <a:prstGeom prst="rect">
            <a:avLst/>
          </a:prstGeom>
        </p:spPr>
        <p:txBody>
          <a:bodyPr vert="horz" lIns="92257" tIns="46128" rIns="92257" bIns="46128"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2257" tIns="46128" rIns="92257" bIns="46128" rtlCol="0" anchor="ctr"/>
          <a:lstStyle/>
          <a:p>
            <a:endParaRPr lang="en-GB" dirty="0"/>
          </a:p>
        </p:txBody>
      </p:sp>
      <p:sp>
        <p:nvSpPr>
          <p:cNvPr id="5" name="Notes Placeholder 4"/>
          <p:cNvSpPr>
            <a:spLocks noGrp="1"/>
          </p:cNvSpPr>
          <p:nvPr>
            <p:ph type="body" sz="quarter" idx="3"/>
          </p:nvPr>
        </p:nvSpPr>
        <p:spPr>
          <a:xfrm>
            <a:off x="994411" y="3232668"/>
            <a:ext cx="7955279" cy="3062526"/>
          </a:xfrm>
          <a:prstGeom prst="rect">
            <a:avLst/>
          </a:prstGeom>
        </p:spPr>
        <p:txBody>
          <a:bodyPr vert="horz" lIns="92257" tIns="46128" rIns="92257" bIns="461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64153"/>
            <a:ext cx="4309110" cy="340281"/>
          </a:xfrm>
          <a:prstGeom prst="rect">
            <a:avLst/>
          </a:prstGeom>
        </p:spPr>
        <p:txBody>
          <a:bodyPr vert="horz" lIns="92257" tIns="46128" rIns="92257" bIns="4612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32689" y="6464153"/>
            <a:ext cx="4309110" cy="340281"/>
          </a:xfrm>
          <a:prstGeom prst="rect">
            <a:avLst/>
          </a:prstGeom>
        </p:spPr>
        <p:txBody>
          <a:bodyPr vert="horz" lIns="92257" tIns="46128" rIns="92257" bIns="46128" rtlCol="0" anchor="b"/>
          <a:lstStyle>
            <a:lvl1pPr algn="r">
              <a:defRPr sz="1200"/>
            </a:lvl1pPr>
          </a:lstStyle>
          <a:p>
            <a:fld id="{CEEACF31-1CCF-4BF4-8819-599B29CF1DE9}" type="slidenum">
              <a:rPr lang="en-GB" smtClean="0"/>
              <a:t>‹#›</a:t>
            </a:fld>
            <a:endParaRPr lang="en-GB" dirty="0"/>
          </a:p>
        </p:txBody>
      </p:sp>
    </p:spTree>
    <p:extLst>
      <p:ext uri="{BB962C8B-B14F-4D97-AF65-F5344CB8AC3E}">
        <p14:creationId xmlns:p14="http://schemas.microsoft.com/office/powerpoint/2010/main" val="750626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EEACF31-1CCF-4BF4-8819-599B29CF1DE9}" type="slidenum">
              <a:rPr lang="en-GB" smtClean="0"/>
              <a:t>1</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29883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9056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652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437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lvl1pPr>
              <a:defRPr b="1">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207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4520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25/10/2017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4747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061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06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19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554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098" name="Picture 2" descr="Z:\User Support\Training\Geo\Images\digimap.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308304" y="6309320"/>
            <a:ext cx="16573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ukfederation.org.uk/content/Services/2008-01-04-digima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igimap.edina.ac.uk/webhelp/digimapsupport/service_info/site_rep_list.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igimap.edina.ac.uk/webhelp/resources/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EDINADigimap" TargetMode="External"/><Relationship Id="rId2" Type="http://schemas.openxmlformats.org/officeDocument/2006/relationships/hyperlink" Target="http://digimap.blogs.edina.ac.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user/EDINADigimap" TargetMode="External"/><Relationship Id="rId4" Type="http://schemas.openxmlformats.org/officeDocument/2006/relationships/hyperlink" Target="https://twitter.com/EDINA_Digima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digimap.blogs.edina.ac.uk/even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igimap.edina.ac.uk/webhelp/digimapsupport/about.htm#site_rep_information/site_rep_guidanc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elp.digitalresources@jisc.ac.uk" TargetMode="External"/><Relationship Id="rId2" Type="http://schemas.openxmlformats.org/officeDocument/2006/relationships/hyperlink" Target="http://www.jisc-collections.ac.uk/Catalogu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igimap.edina.ac.uk/webhelp/aerial/aerialdigimaphelp.htm#getting_started/subscribing.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igimap.edina.ac.uk/webhelp/digimapsupport/access/licence_agreement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b="1" dirty="0" smtClean="0"/>
              <a:t>Digimap Collections</a:t>
            </a:r>
            <a:br>
              <a:rPr lang="en-GB" b="1" dirty="0" smtClean="0"/>
            </a:br>
            <a:r>
              <a:rPr lang="en-GB" b="1" dirty="0" smtClean="0"/>
              <a:t> </a:t>
            </a:r>
            <a:br>
              <a:rPr lang="en-GB" b="1" dirty="0" smtClean="0"/>
            </a:br>
            <a:r>
              <a:rPr lang="en-GB" altLang="en-US" dirty="0" smtClean="0"/>
              <a:t>Introduction </a:t>
            </a:r>
            <a:r>
              <a:rPr lang="en-GB" altLang="en-US" dirty="0" smtClean="0"/>
              <a:t>for site </a:t>
            </a:r>
            <a:r>
              <a:rPr lang="en-GB" altLang="en-US" dirty="0"/>
              <a:t>reps</a:t>
            </a:r>
            <a:endParaRPr lang="en-GB" b="1" dirty="0"/>
          </a:p>
        </p:txBody>
      </p:sp>
      <p:sp>
        <p:nvSpPr>
          <p:cNvPr id="3" name="Content Placeholder 2"/>
          <p:cNvSpPr>
            <a:spLocks noGrp="1"/>
          </p:cNvSpPr>
          <p:nvPr>
            <p:ph idx="1"/>
          </p:nvPr>
        </p:nvSpPr>
        <p:spPr>
          <a:xfrm>
            <a:off x="457200" y="2060848"/>
            <a:ext cx="8229600" cy="4065315"/>
          </a:xfrm>
        </p:spPr>
        <p:txBody>
          <a:bodyPr>
            <a:normAutofit/>
          </a:bodyPr>
          <a:lstStyle/>
          <a:p>
            <a:pPr marL="0" indent="0" algn="ctr">
              <a:buNone/>
            </a:pPr>
            <a:endParaRPr lang="en-GB" dirty="0" smtClean="0"/>
          </a:p>
          <a:p>
            <a:pPr marL="0" indent="0" algn="ctr">
              <a:buNone/>
            </a:pPr>
            <a:r>
              <a:rPr lang="en-GB" dirty="0" smtClean="0"/>
              <a:t>25 October 2017</a:t>
            </a:r>
          </a:p>
          <a:p>
            <a:pPr marL="0" indent="0" algn="ctr">
              <a:buNone/>
            </a:pPr>
            <a:endParaRPr lang="en-GB" dirty="0" smtClean="0"/>
          </a:p>
          <a:p>
            <a:pPr marL="0" indent="0" algn="ctr">
              <a:buNone/>
            </a:pPr>
            <a:r>
              <a:rPr lang="en-GB" dirty="0" smtClean="0"/>
              <a:t>Emma Diffley, EDINA </a:t>
            </a:r>
            <a:r>
              <a:rPr lang="en-GB" dirty="0" err="1" smtClean="0"/>
              <a:t>Geosupport</a:t>
            </a: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950" t="18267" r="15350" b="1468"/>
          <a:stretch/>
        </p:blipFill>
        <p:spPr>
          <a:xfrm rot="16200000">
            <a:off x="3648455" y="4337210"/>
            <a:ext cx="1847091" cy="1470832"/>
          </a:xfrm>
          <a:prstGeom prst="rect">
            <a:avLst/>
          </a:prstGeom>
        </p:spPr>
      </p:pic>
    </p:spTree>
    <p:extLst>
      <p:ext uri="{BB962C8B-B14F-4D97-AF65-F5344CB8AC3E}">
        <p14:creationId xmlns:p14="http://schemas.microsoft.com/office/powerpoint/2010/main" val="551999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GB" altLang="en-US" dirty="0" smtClean="0"/>
              <a:t>Summary of terms of use</a:t>
            </a:r>
            <a:endParaRPr lang="en-GB" altLang="en-US" dirty="0"/>
          </a:p>
        </p:txBody>
      </p:sp>
      <p:sp>
        <p:nvSpPr>
          <p:cNvPr id="400387" name="Rectangle 3"/>
          <p:cNvSpPr>
            <a:spLocks noGrp="1" noChangeArrowheads="1"/>
          </p:cNvSpPr>
          <p:nvPr>
            <p:ph type="body" idx="1"/>
          </p:nvPr>
        </p:nvSpPr>
        <p:spPr>
          <a:xfrm>
            <a:off x="225022" y="1560756"/>
            <a:ext cx="8667458" cy="4028484"/>
          </a:xfrm>
        </p:spPr>
        <p:txBody>
          <a:bodyPr>
            <a:normAutofit lnSpcReduction="10000"/>
          </a:bodyPr>
          <a:lstStyle/>
          <a:p>
            <a:r>
              <a:rPr lang="en-GB" altLang="en-US" sz="2200" dirty="0"/>
              <a:t>M</a:t>
            </a:r>
            <a:r>
              <a:rPr lang="en-GB" altLang="en-US" sz="2200" dirty="0" smtClean="0"/>
              <a:t>aps </a:t>
            </a:r>
            <a:r>
              <a:rPr lang="en-GB" altLang="en-US" sz="2200" dirty="0"/>
              <a:t>produced from Digimap are </a:t>
            </a:r>
            <a:r>
              <a:rPr lang="en-GB" altLang="en-US" sz="2200" dirty="0" smtClean="0"/>
              <a:t>for:</a:t>
            </a:r>
          </a:p>
          <a:p>
            <a:pPr lvl="1"/>
            <a:r>
              <a:rPr lang="en-GB" altLang="en-US" sz="1800" dirty="0" smtClean="0"/>
              <a:t>Teaching</a:t>
            </a:r>
            <a:r>
              <a:rPr lang="en-GB" altLang="en-US" sz="1800" dirty="0"/>
              <a:t>, Educational Research or Academic Research by registered users. </a:t>
            </a:r>
            <a:endParaRPr lang="en-GB" altLang="en-US" sz="1800" dirty="0" smtClean="0"/>
          </a:p>
          <a:p>
            <a:pPr lvl="1"/>
            <a:r>
              <a:rPr lang="en-GB" altLang="en-US" sz="1800" dirty="0" smtClean="0"/>
              <a:t>Limited Administrative use e.g. provide a campus map in a prospectus</a:t>
            </a:r>
            <a:endParaRPr lang="en-GB" altLang="en-US" sz="1800" dirty="0"/>
          </a:p>
          <a:p>
            <a:r>
              <a:rPr lang="en-GB" altLang="en-US" sz="2200" dirty="0"/>
              <a:t>U</a:t>
            </a:r>
            <a:r>
              <a:rPr lang="en-GB" altLang="en-US" sz="2200" dirty="0" smtClean="0"/>
              <a:t>sers can….. (not an exhaustive list!):</a:t>
            </a:r>
          </a:p>
          <a:p>
            <a:pPr lvl="1"/>
            <a:r>
              <a:rPr lang="en-GB" altLang="en-US" sz="1800" dirty="0" smtClean="0"/>
              <a:t>print maps</a:t>
            </a:r>
          </a:p>
          <a:p>
            <a:pPr lvl="1"/>
            <a:r>
              <a:rPr lang="en-GB" altLang="en-US" sz="1800" dirty="0" smtClean="0"/>
              <a:t>publish maps on paper and the web (exceptions for social media)</a:t>
            </a:r>
          </a:p>
          <a:p>
            <a:pPr lvl="1"/>
            <a:r>
              <a:rPr lang="en-GB" altLang="en-US" sz="1800" dirty="0" smtClean="0"/>
              <a:t>publish maps in journals</a:t>
            </a:r>
          </a:p>
          <a:p>
            <a:pPr lvl="1"/>
            <a:r>
              <a:rPr lang="en-GB" altLang="en-US" sz="1800" dirty="0" smtClean="0"/>
              <a:t>share data with other Authorised </a:t>
            </a:r>
            <a:r>
              <a:rPr lang="en-GB" altLang="en-US" sz="1800" dirty="0"/>
              <a:t>U</a:t>
            </a:r>
            <a:r>
              <a:rPr lang="en-GB" altLang="en-US" sz="1800" dirty="0" smtClean="0"/>
              <a:t>sers</a:t>
            </a:r>
          </a:p>
          <a:p>
            <a:pPr lvl="1"/>
            <a:r>
              <a:rPr lang="en-GB" altLang="en-US" sz="1800" dirty="0"/>
              <a:t>d</a:t>
            </a:r>
            <a:r>
              <a:rPr lang="en-GB" altLang="en-US" sz="1800" dirty="0" smtClean="0"/>
              <a:t>ownload and store map data on any device</a:t>
            </a:r>
          </a:p>
          <a:p>
            <a:pPr lvl="1"/>
            <a:r>
              <a:rPr lang="en-GB" sz="1800" dirty="0"/>
              <a:t>display, view, interrogate, manipulate, </a:t>
            </a:r>
            <a:r>
              <a:rPr lang="en-GB" sz="1800" dirty="0" smtClean="0"/>
              <a:t>modify and </a:t>
            </a:r>
            <a:r>
              <a:rPr lang="en-GB" sz="1800" dirty="0"/>
              <a:t>search </a:t>
            </a:r>
            <a:r>
              <a:rPr lang="en-GB" sz="1800" dirty="0" smtClean="0"/>
              <a:t>the map data</a:t>
            </a:r>
          </a:p>
          <a:p>
            <a:r>
              <a:rPr lang="en-GB" sz="2200" b="1" dirty="0" smtClean="0">
                <a:solidFill>
                  <a:srgbClr val="FF0000"/>
                </a:solidFill>
              </a:rPr>
              <a:t>Further information in our Copyright &amp; Licensing Webinar</a:t>
            </a:r>
          </a:p>
          <a:p>
            <a:pPr lvl="1"/>
            <a:r>
              <a:rPr lang="en-GB" sz="1800" b="1" dirty="0" smtClean="0">
                <a:solidFill>
                  <a:schemeClr val="accent1">
                    <a:lumMod val="75000"/>
                  </a:schemeClr>
                </a:solidFill>
              </a:rPr>
              <a:t>WE WOULD STRONGLY RECOMMEND YOU ATTEND/WATCH THIS</a:t>
            </a:r>
            <a:endParaRPr lang="en-GB" sz="1800" b="1" dirty="0">
              <a:solidFill>
                <a:schemeClr val="accent1">
                  <a:lumMod val="75000"/>
                </a:schemeClr>
              </a:solidFill>
            </a:endParaRPr>
          </a:p>
          <a:p>
            <a:pPr lvl="1"/>
            <a:endParaRPr lang="en-GB" altLang="en-US" sz="1800" dirty="0" smtClean="0"/>
          </a:p>
          <a:p>
            <a:endParaRPr lang="en-GB" altLang="en-US" sz="2200" dirty="0"/>
          </a:p>
        </p:txBody>
      </p:sp>
    </p:spTree>
    <p:extLst>
      <p:ext uri="{BB962C8B-B14F-4D97-AF65-F5344CB8AC3E}">
        <p14:creationId xmlns:p14="http://schemas.microsoft.com/office/powerpoint/2010/main" val="3963164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Publishing maps</a:t>
            </a:r>
            <a:endParaRPr lang="en-GB" dirty="0"/>
          </a:p>
        </p:txBody>
      </p:sp>
      <p:sp>
        <p:nvSpPr>
          <p:cNvPr id="3" name="Content Placeholder 2"/>
          <p:cNvSpPr>
            <a:spLocks noGrp="1"/>
          </p:cNvSpPr>
          <p:nvPr>
            <p:ph idx="1"/>
          </p:nvPr>
        </p:nvSpPr>
        <p:spPr/>
        <p:txBody>
          <a:bodyPr/>
          <a:lstStyle/>
          <a:p>
            <a:r>
              <a:rPr lang="en-GB" altLang="en-US" sz="2400" dirty="0"/>
              <a:t>there are some restrictions on the format of published </a:t>
            </a:r>
            <a:r>
              <a:rPr lang="en-GB" altLang="en-US" sz="2400" dirty="0" smtClean="0"/>
              <a:t>maps </a:t>
            </a:r>
            <a:endParaRPr lang="en-GB" altLang="en-US" sz="2400" dirty="0"/>
          </a:p>
          <a:p>
            <a:r>
              <a:rPr lang="en-GB" altLang="en-US" sz="2400" dirty="0"/>
              <a:t>all maps must carry an appropriate copyright acknowledgement, for example: </a:t>
            </a:r>
          </a:p>
          <a:p>
            <a:pPr marL="400050" lvl="1" indent="0">
              <a:buNone/>
            </a:pPr>
            <a:r>
              <a:rPr lang="en-GB" altLang="en-US" sz="1800" dirty="0"/>
              <a:t/>
            </a:r>
            <a:br>
              <a:rPr lang="en-GB" altLang="en-US" sz="1800" dirty="0"/>
            </a:br>
            <a:r>
              <a:rPr lang="en-GB" altLang="en-US" sz="1800" b="1" dirty="0" smtClean="0"/>
              <a:t>“© </a:t>
            </a:r>
            <a:r>
              <a:rPr lang="en-GB" altLang="en-US" sz="1800" b="1" dirty="0"/>
              <a:t>Crown Copyright and Database Right </a:t>
            </a:r>
            <a:r>
              <a:rPr lang="en-GB" altLang="en-US" sz="1800" b="1" dirty="0" smtClean="0"/>
              <a:t>2017. </a:t>
            </a:r>
            <a:r>
              <a:rPr lang="en-GB" altLang="en-US" sz="1800" b="1" dirty="0"/>
              <a:t>Ordnance Survey (Digimap licence</a:t>
            </a:r>
            <a:r>
              <a:rPr lang="en-GB" altLang="en-US" sz="1800" b="1" dirty="0" smtClean="0"/>
              <a:t>).”</a:t>
            </a:r>
            <a:endParaRPr lang="en-GB" altLang="en-US" sz="1800" b="1" dirty="0"/>
          </a:p>
          <a:p>
            <a:r>
              <a:rPr lang="en-GB" sz="2400" dirty="0" smtClean="0"/>
              <a:t>Copyright statement is different for each Collection and sometimes different for each map. Please check Digimap Help pages or sub-licences</a:t>
            </a:r>
          </a:p>
          <a:p>
            <a:endParaRPr lang="en-GB" dirty="0"/>
          </a:p>
        </p:txBody>
      </p:sp>
    </p:spTree>
    <p:extLst>
      <p:ext uri="{BB962C8B-B14F-4D97-AF65-F5344CB8AC3E}">
        <p14:creationId xmlns:p14="http://schemas.microsoft.com/office/powerpoint/2010/main" val="206565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a:bodyPr>
          <a:lstStyle/>
          <a:p>
            <a:r>
              <a:rPr lang="en-GB" altLang="en-US" dirty="0" smtClean="0"/>
              <a:t>Licensed vs Open Data</a:t>
            </a:r>
            <a:endParaRPr lang="en-GB" altLang="en-US" dirty="0">
              <a:cs typeface="Tahoma" panose="020B0604030504040204" pitchFamily="34" charset="0"/>
            </a:endParaRPr>
          </a:p>
        </p:txBody>
      </p:sp>
      <p:sp>
        <p:nvSpPr>
          <p:cNvPr id="6" name="Content Placeholder 2"/>
          <p:cNvSpPr txBox="1">
            <a:spLocks/>
          </p:cNvSpPr>
          <p:nvPr/>
        </p:nvSpPr>
        <p:spPr>
          <a:xfrm>
            <a:off x="251520" y="1340769"/>
            <a:ext cx="889248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Some Collections have both Licensed Data and Open Data</a:t>
            </a:r>
            <a:endParaRPr lang="en-GB" sz="1600" dirty="0" smtClean="0"/>
          </a:p>
          <a:p>
            <a:r>
              <a:rPr lang="en-GB" sz="2400" dirty="0" smtClean="0"/>
              <a:t>Licensed Data is only for use for Educational Purposes and is covered by the Digimap licences</a:t>
            </a:r>
            <a:endParaRPr lang="en-GB" sz="2400" i="1" dirty="0" smtClean="0"/>
          </a:p>
          <a:p>
            <a:r>
              <a:rPr lang="en-GB" sz="2400" dirty="0" smtClean="0"/>
              <a:t>Open Data is covered by separate Open Licences:</a:t>
            </a:r>
          </a:p>
          <a:p>
            <a:pPr lvl="1"/>
            <a:r>
              <a:rPr lang="en-GB" sz="2000" dirty="0" smtClean="0"/>
              <a:t>OS data operates under the Open Government Licence</a:t>
            </a:r>
          </a:p>
          <a:p>
            <a:pPr lvl="1"/>
            <a:r>
              <a:rPr lang="en-GB" sz="2000" dirty="0" smtClean="0"/>
              <a:t>BGS data operates under the BGS </a:t>
            </a:r>
            <a:r>
              <a:rPr lang="en-GB" sz="2000" dirty="0" err="1" smtClean="0"/>
              <a:t>OpenGeoscience</a:t>
            </a:r>
            <a:r>
              <a:rPr lang="en-GB" sz="2000" dirty="0" smtClean="0"/>
              <a:t> Licence</a:t>
            </a:r>
          </a:p>
          <a:p>
            <a:r>
              <a:rPr lang="en-GB" sz="2000" dirty="0" smtClean="0"/>
              <a:t>Open Data products </a:t>
            </a:r>
            <a:r>
              <a:rPr lang="en-GB" sz="2000" dirty="0"/>
              <a:t>are also available </a:t>
            </a:r>
            <a:r>
              <a:rPr lang="en-GB" sz="2000" dirty="0" smtClean="0"/>
              <a:t>from other websites</a:t>
            </a:r>
            <a:endParaRPr lang="en-GB" sz="2000" dirty="0"/>
          </a:p>
          <a:p>
            <a:pPr lvl="1"/>
            <a:r>
              <a:rPr lang="en-GB" sz="1600" dirty="0" smtClean="0"/>
              <a:t>Commercial use permitted</a:t>
            </a:r>
          </a:p>
          <a:p>
            <a:pPr lvl="1"/>
            <a:r>
              <a:rPr lang="en-GB" sz="1600" dirty="0" smtClean="0"/>
              <a:t>Some other websites may charge, especially for “value added” versions</a:t>
            </a:r>
          </a:p>
          <a:p>
            <a:r>
              <a:rPr lang="en-GB" sz="2400" dirty="0" smtClean="0"/>
              <a:t>There is no overlap. Data are either covered by the Digimap licence </a:t>
            </a:r>
            <a:r>
              <a:rPr lang="en-GB" sz="2400" i="1" dirty="0" smtClean="0"/>
              <a:t>or</a:t>
            </a:r>
            <a:r>
              <a:rPr lang="en-GB" sz="2400" dirty="0" smtClean="0"/>
              <a:t> the open licence</a:t>
            </a:r>
          </a:p>
          <a:p>
            <a:endParaRPr lang="en-GB" sz="2000" dirty="0"/>
          </a:p>
        </p:txBody>
      </p:sp>
    </p:spTree>
    <p:extLst>
      <p:ext uri="{BB962C8B-B14F-4D97-AF65-F5344CB8AC3E}">
        <p14:creationId xmlns:p14="http://schemas.microsoft.com/office/powerpoint/2010/main" val="116639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32"/>
            <a:ext cx="8579296" cy="1124683"/>
          </a:xfrm>
        </p:spPr>
        <p:txBody>
          <a:bodyPr>
            <a:normAutofit fontScale="90000"/>
          </a:bodyPr>
          <a:lstStyle/>
          <a:p>
            <a:r>
              <a:rPr lang="en-GB" dirty="0" smtClean="0"/>
              <a:t>How do I know if it’s Licensed Data or Open Data?</a:t>
            </a:r>
            <a:endParaRPr lang="en-GB" dirty="0"/>
          </a:p>
        </p:txBody>
      </p:sp>
      <p:sp>
        <p:nvSpPr>
          <p:cNvPr id="3" name="Content Placeholder 2"/>
          <p:cNvSpPr>
            <a:spLocks noGrp="1"/>
          </p:cNvSpPr>
          <p:nvPr>
            <p:ph idx="1"/>
          </p:nvPr>
        </p:nvSpPr>
        <p:spPr>
          <a:xfrm>
            <a:off x="4211960" y="1294045"/>
            <a:ext cx="4752528" cy="4799252"/>
          </a:xfrm>
        </p:spPr>
        <p:txBody>
          <a:bodyPr>
            <a:normAutofit/>
          </a:bodyPr>
          <a:lstStyle/>
          <a:p>
            <a:r>
              <a:rPr lang="en-GB" sz="2400" dirty="0" smtClean="0"/>
              <a:t>Roam service:</a:t>
            </a:r>
          </a:p>
          <a:p>
            <a:pPr lvl="1"/>
            <a:r>
              <a:rPr lang="en-GB" sz="1800" dirty="0" smtClean="0"/>
              <a:t>Information is available in the Map Information panel.</a:t>
            </a:r>
          </a:p>
          <a:p>
            <a:pPr lvl="1"/>
            <a:endParaRPr lang="en-GB" sz="1800" dirty="0"/>
          </a:p>
          <a:p>
            <a:pPr lvl="1"/>
            <a:endParaRPr lang="en-GB" sz="1800" dirty="0" smtClean="0"/>
          </a:p>
          <a:p>
            <a:pPr lvl="1"/>
            <a:endParaRPr lang="en-GB" sz="1800" dirty="0" smtClean="0"/>
          </a:p>
          <a:p>
            <a:pPr lvl="1"/>
            <a:endParaRPr lang="en-GB" sz="1800" dirty="0" smtClean="0"/>
          </a:p>
          <a:p>
            <a:r>
              <a:rPr lang="en-GB" sz="2400" dirty="0" smtClean="0"/>
              <a:t>Data Download service:</a:t>
            </a:r>
          </a:p>
          <a:p>
            <a:pPr lvl="1"/>
            <a:r>
              <a:rPr lang="en-GB" sz="1800" dirty="0" smtClean="0"/>
              <a:t>Find out in Product Information boxes.</a:t>
            </a:r>
          </a:p>
          <a:p>
            <a:pPr lvl="1"/>
            <a:r>
              <a:rPr lang="en-GB" sz="1800" dirty="0" smtClean="0"/>
              <a:t>Click on </a:t>
            </a:r>
            <a:r>
              <a:rPr lang="en-GB" sz="1800" b="1" i="1" dirty="0" smtClean="0"/>
              <a:t>Info </a:t>
            </a:r>
            <a:r>
              <a:rPr lang="en-GB" sz="1800" dirty="0" smtClean="0"/>
              <a:t>next to product name in </a:t>
            </a:r>
            <a:r>
              <a:rPr lang="en-GB" sz="1800" b="1" i="1" dirty="0" smtClean="0"/>
              <a:t>Select Data </a:t>
            </a:r>
            <a:r>
              <a:rPr lang="en-GB" sz="1800" dirty="0" smtClean="0"/>
              <a:t>panel.</a:t>
            </a:r>
          </a:p>
          <a:p>
            <a:pPr lvl="1"/>
            <a:r>
              <a:rPr lang="en-GB" sz="1800" dirty="0" smtClean="0"/>
              <a:t>Text file sent with each download detailing which licence covers each data product.</a:t>
            </a:r>
          </a:p>
          <a:p>
            <a:endParaRPr lang="en-GB"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2761262" cy="346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18436" y="4653136"/>
            <a:ext cx="25134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613088" y="1294045"/>
            <a:ext cx="2895238" cy="1819048"/>
          </a:xfrm>
          <a:prstGeom prst="rect">
            <a:avLst/>
          </a:prstGeom>
          <a:ln>
            <a:solidFill>
              <a:schemeClr val="accent1">
                <a:lumMod val="40000"/>
                <a:lumOff val="60000"/>
              </a:schemeClr>
            </a:solidFill>
          </a:ln>
        </p:spPr>
      </p:pic>
      <p:sp>
        <p:nvSpPr>
          <p:cNvPr id="9" name="Rectangle 8"/>
          <p:cNvSpPr/>
          <p:nvPr/>
        </p:nvSpPr>
        <p:spPr>
          <a:xfrm>
            <a:off x="611560" y="2309609"/>
            <a:ext cx="24482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26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Poll</a:t>
            </a:r>
            <a:endParaRPr lang="en-GB" dirty="0"/>
          </a:p>
        </p:txBody>
      </p:sp>
      <p:sp>
        <p:nvSpPr>
          <p:cNvPr id="3" name="Content Placeholder 2"/>
          <p:cNvSpPr>
            <a:spLocks noGrp="1"/>
          </p:cNvSpPr>
          <p:nvPr>
            <p:ph idx="1"/>
          </p:nvPr>
        </p:nvSpPr>
        <p:spPr/>
        <p:txBody>
          <a:bodyPr/>
          <a:lstStyle/>
          <a:p>
            <a:pPr marL="0" indent="0">
              <a:buNone/>
            </a:pPr>
            <a:r>
              <a:rPr lang="en-GB" dirty="0" smtClean="0"/>
              <a:t>User queries – what </a:t>
            </a:r>
            <a:r>
              <a:rPr lang="en-GB" dirty="0" err="1" smtClean="0"/>
              <a:t>Digimap</a:t>
            </a:r>
            <a:r>
              <a:rPr lang="en-GB" dirty="0" smtClean="0"/>
              <a:t> questions do you receive? Tick all that apply.</a:t>
            </a:r>
          </a:p>
          <a:p>
            <a:r>
              <a:rPr lang="en-GB" sz="2400" dirty="0" smtClean="0"/>
              <a:t>Login/registration</a:t>
            </a:r>
          </a:p>
          <a:p>
            <a:r>
              <a:rPr lang="en-GB" sz="2400" dirty="0" smtClean="0"/>
              <a:t>Using Roam or Data Download</a:t>
            </a:r>
          </a:p>
          <a:p>
            <a:r>
              <a:rPr lang="en-GB" sz="2400" dirty="0" smtClean="0"/>
              <a:t>Copyright</a:t>
            </a:r>
          </a:p>
          <a:p>
            <a:r>
              <a:rPr lang="en-GB" sz="2400" dirty="0" smtClean="0"/>
              <a:t>Using data in GIS/CAD</a:t>
            </a:r>
          </a:p>
          <a:p>
            <a:r>
              <a:rPr lang="en-GB" sz="2400" dirty="0" smtClean="0"/>
              <a:t>I don’t receive any queries</a:t>
            </a:r>
            <a:endParaRPr lang="en-GB" sz="2400" dirty="0"/>
          </a:p>
        </p:txBody>
      </p:sp>
    </p:spTree>
    <p:extLst>
      <p:ext uri="{BB962C8B-B14F-4D97-AF65-F5344CB8AC3E}">
        <p14:creationId xmlns:p14="http://schemas.microsoft.com/office/powerpoint/2010/main" val="4198936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Institutional Responsibilities		</a:t>
            </a:r>
            <a:endParaRPr lang="en-GB" dirty="0"/>
          </a:p>
        </p:txBody>
      </p:sp>
      <p:sp>
        <p:nvSpPr>
          <p:cNvPr id="3" name="Content Placeholder 2"/>
          <p:cNvSpPr>
            <a:spLocks noGrp="1"/>
          </p:cNvSpPr>
          <p:nvPr>
            <p:ph idx="1"/>
          </p:nvPr>
        </p:nvSpPr>
        <p:spPr>
          <a:xfrm>
            <a:off x="467544" y="1259632"/>
            <a:ext cx="8229600" cy="4525963"/>
          </a:xfrm>
        </p:spPr>
        <p:txBody>
          <a:bodyPr>
            <a:normAutofit/>
          </a:bodyPr>
          <a:lstStyle/>
          <a:p>
            <a:pPr marL="0" indent="0">
              <a:buNone/>
            </a:pPr>
            <a:r>
              <a:rPr lang="en-GB" sz="2400" b="1" dirty="0" smtClean="0"/>
              <a:t>Where are these specified?</a:t>
            </a:r>
          </a:p>
          <a:p>
            <a:pPr marL="0" indent="0">
              <a:buNone/>
            </a:pPr>
            <a:endParaRPr lang="en-GB" sz="2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2762830722"/>
              </p:ext>
            </p:extLst>
          </p:nvPr>
        </p:nvGraphicFramePr>
        <p:xfrm>
          <a:off x="899592" y="2132856"/>
          <a:ext cx="6696744" cy="378042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0000"/>
                    </a:ext>
                  </a:extLst>
                </a:gridCol>
                <a:gridCol w="3348372">
                  <a:extLst>
                    <a:ext uri="{9D8B030D-6E8A-4147-A177-3AD203B41FA5}">
                      <a16:colId xmlns:a16="http://schemas.microsoft.com/office/drawing/2014/main" val="20001"/>
                    </a:ext>
                  </a:extLst>
                </a:gridCol>
              </a:tblGrid>
              <a:tr h="540060">
                <a:tc>
                  <a:txBody>
                    <a:bodyPr/>
                    <a:lstStyle/>
                    <a:p>
                      <a:r>
                        <a:rPr lang="en-GB" dirty="0" smtClean="0"/>
                        <a:t>Collection</a:t>
                      </a:r>
                      <a:endParaRPr lang="en-GB" dirty="0"/>
                    </a:p>
                  </a:txBody>
                  <a:tcPr/>
                </a:tc>
                <a:tc>
                  <a:txBody>
                    <a:bodyPr/>
                    <a:lstStyle/>
                    <a:p>
                      <a:r>
                        <a:rPr lang="en-GB" dirty="0" smtClean="0"/>
                        <a:t>Section of Licence Agreement</a:t>
                      </a:r>
                      <a:endParaRPr lang="en-GB" dirty="0"/>
                    </a:p>
                  </a:txBody>
                  <a:tcPr/>
                </a:tc>
                <a:extLst>
                  <a:ext uri="{0D108BD9-81ED-4DB2-BD59-A6C34878D82A}">
                    <a16:rowId xmlns:a16="http://schemas.microsoft.com/office/drawing/2014/main" val="10000"/>
                  </a:ext>
                </a:extLst>
              </a:tr>
              <a:tr h="540060">
                <a:tc>
                  <a:txBody>
                    <a:bodyPr/>
                    <a:lstStyle/>
                    <a:p>
                      <a:r>
                        <a:rPr lang="en-GB" dirty="0" smtClean="0"/>
                        <a:t>Ordnance Survey</a:t>
                      </a:r>
                      <a:endParaRPr lang="en-GB" dirty="0"/>
                    </a:p>
                  </a:txBody>
                  <a:tcPr/>
                </a:tc>
                <a:tc>
                  <a:txBody>
                    <a:bodyPr/>
                    <a:lstStyle/>
                    <a:p>
                      <a:r>
                        <a:rPr lang="en-GB" dirty="0" smtClean="0"/>
                        <a:t>Section 7 + Appendix</a:t>
                      </a:r>
                      <a:r>
                        <a:rPr lang="en-GB" baseline="0" dirty="0" smtClean="0"/>
                        <a:t> 3</a:t>
                      </a:r>
                      <a:endParaRPr lang="en-GB" dirty="0"/>
                    </a:p>
                  </a:txBody>
                  <a:tcPr/>
                </a:tc>
                <a:extLst>
                  <a:ext uri="{0D108BD9-81ED-4DB2-BD59-A6C34878D82A}">
                    <a16:rowId xmlns:a16="http://schemas.microsoft.com/office/drawing/2014/main" val="10001"/>
                  </a:ext>
                </a:extLst>
              </a:tr>
              <a:tr h="540060">
                <a:tc>
                  <a:txBody>
                    <a:bodyPr/>
                    <a:lstStyle/>
                    <a:p>
                      <a:r>
                        <a:rPr lang="en-GB" dirty="0" smtClean="0"/>
                        <a:t>Marine Digimap</a:t>
                      </a:r>
                      <a:endParaRPr lang="en-GB" dirty="0"/>
                    </a:p>
                  </a:txBody>
                  <a:tcPr/>
                </a:tc>
                <a:tc>
                  <a:txBody>
                    <a:bodyPr/>
                    <a:lstStyle/>
                    <a:p>
                      <a:r>
                        <a:rPr lang="en-GB" dirty="0" smtClean="0"/>
                        <a:t>Section</a:t>
                      </a:r>
                      <a:r>
                        <a:rPr lang="en-GB" baseline="0" dirty="0" smtClean="0"/>
                        <a:t> 5 + Appendix 3</a:t>
                      </a:r>
                      <a:endParaRPr lang="en-GB" dirty="0"/>
                    </a:p>
                  </a:txBody>
                  <a:tcPr/>
                </a:tc>
                <a:extLst>
                  <a:ext uri="{0D108BD9-81ED-4DB2-BD59-A6C34878D82A}">
                    <a16:rowId xmlns:a16="http://schemas.microsoft.com/office/drawing/2014/main" val="10002"/>
                  </a:ext>
                </a:extLst>
              </a:tr>
              <a:tr h="540060">
                <a:tc>
                  <a:txBody>
                    <a:bodyPr/>
                    <a:lstStyle/>
                    <a:p>
                      <a:r>
                        <a:rPr lang="en-GB" dirty="0" smtClean="0"/>
                        <a:t>Geology Digimap</a:t>
                      </a:r>
                      <a:endParaRPr lang="en-GB" dirty="0"/>
                    </a:p>
                  </a:txBody>
                  <a:tcPr/>
                </a:tc>
                <a:tc>
                  <a:txBody>
                    <a:bodyPr/>
                    <a:lstStyle/>
                    <a:p>
                      <a:r>
                        <a:rPr lang="en-GB" dirty="0" smtClean="0"/>
                        <a:t>Section 5</a:t>
                      </a:r>
                      <a:endParaRPr lang="en-GB" dirty="0"/>
                    </a:p>
                  </a:txBody>
                  <a:tcPr/>
                </a:tc>
                <a:extLst>
                  <a:ext uri="{0D108BD9-81ED-4DB2-BD59-A6C34878D82A}">
                    <a16:rowId xmlns:a16="http://schemas.microsoft.com/office/drawing/2014/main" val="10003"/>
                  </a:ext>
                </a:extLst>
              </a:tr>
              <a:tr h="540060">
                <a:tc>
                  <a:txBody>
                    <a:bodyPr/>
                    <a:lstStyle/>
                    <a:p>
                      <a:r>
                        <a:rPr lang="en-GB" dirty="0" smtClean="0"/>
                        <a:t>Historic Digimap</a:t>
                      </a:r>
                      <a:endParaRPr lang="en-GB" dirty="0"/>
                    </a:p>
                  </a:txBody>
                  <a:tcPr/>
                </a:tc>
                <a:tc>
                  <a:txBody>
                    <a:bodyPr/>
                    <a:lstStyle/>
                    <a:p>
                      <a:r>
                        <a:rPr lang="en-GB" dirty="0" smtClean="0"/>
                        <a:t>Section 5</a:t>
                      </a:r>
                      <a:endParaRPr lang="en-GB" dirty="0"/>
                    </a:p>
                  </a:txBody>
                  <a:tcPr/>
                </a:tc>
                <a:extLst>
                  <a:ext uri="{0D108BD9-81ED-4DB2-BD59-A6C34878D82A}">
                    <a16:rowId xmlns:a16="http://schemas.microsoft.com/office/drawing/2014/main" val="10004"/>
                  </a:ext>
                </a:extLst>
              </a:tr>
              <a:tr h="540060">
                <a:tc>
                  <a:txBody>
                    <a:bodyPr/>
                    <a:lstStyle/>
                    <a:p>
                      <a:r>
                        <a:rPr lang="en-GB" dirty="0" smtClean="0"/>
                        <a:t>Environment Digimap </a:t>
                      </a:r>
                      <a:endParaRPr lang="en-GB" dirty="0"/>
                    </a:p>
                  </a:txBody>
                  <a:tcPr/>
                </a:tc>
                <a:tc>
                  <a:txBody>
                    <a:bodyPr/>
                    <a:lstStyle/>
                    <a:p>
                      <a:r>
                        <a:rPr lang="en-GB" dirty="0" smtClean="0"/>
                        <a:t>No specific section</a:t>
                      </a:r>
                      <a:endParaRPr lang="en-GB" dirty="0"/>
                    </a:p>
                  </a:txBody>
                  <a:tcPr/>
                </a:tc>
                <a:extLst>
                  <a:ext uri="{0D108BD9-81ED-4DB2-BD59-A6C34878D82A}">
                    <a16:rowId xmlns:a16="http://schemas.microsoft.com/office/drawing/2014/main" val="10005"/>
                  </a:ext>
                </a:extLst>
              </a:tr>
              <a:tr h="540060">
                <a:tc>
                  <a:txBody>
                    <a:bodyPr/>
                    <a:lstStyle/>
                    <a:p>
                      <a:r>
                        <a:rPr lang="en-GB" dirty="0" smtClean="0"/>
                        <a:t>Aerial Digimap</a:t>
                      </a:r>
                      <a:endParaRPr lang="en-GB" dirty="0"/>
                    </a:p>
                  </a:txBody>
                  <a:tcPr/>
                </a:tc>
                <a:tc>
                  <a:txBody>
                    <a:bodyPr/>
                    <a:lstStyle/>
                    <a:p>
                      <a:r>
                        <a:rPr lang="en-GB" dirty="0" smtClean="0"/>
                        <a:t>Section 5</a:t>
                      </a:r>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46206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a:t>
            </a:r>
            <a:endParaRPr lang="en-GB" dirty="0"/>
          </a:p>
        </p:txBody>
      </p:sp>
      <p:sp>
        <p:nvSpPr>
          <p:cNvPr id="3" name="Content Placeholder 2"/>
          <p:cNvSpPr>
            <a:spLocks noGrp="1"/>
          </p:cNvSpPr>
          <p:nvPr>
            <p:ph idx="1"/>
          </p:nvPr>
        </p:nvSpPr>
        <p:spPr>
          <a:xfrm>
            <a:off x="457200" y="1600200"/>
            <a:ext cx="8435280" cy="4525963"/>
          </a:xfrm>
        </p:spPr>
        <p:txBody>
          <a:bodyPr>
            <a:normAutofit/>
          </a:bodyPr>
          <a:lstStyle/>
          <a:p>
            <a:pPr marL="0" indent="0">
              <a:spcBef>
                <a:spcPts val="0"/>
              </a:spcBef>
              <a:buNone/>
            </a:pPr>
            <a:r>
              <a:rPr lang="en-GB" sz="2400" b="1" dirty="0" smtClean="0"/>
              <a:t>Institutions must:</a:t>
            </a:r>
          </a:p>
          <a:p>
            <a:pPr>
              <a:spcBef>
                <a:spcPts val="0"/>
              </a:spcBef>
              <a:spcAft>
                <a:spcPts val="600"/>
              </a:spcAft>
            </a:pPr>
            <a:r>
              <a:rPr lang="en-GB" sz="2400" dirty="0" smtClean="0"/>
              <a:t>Ensure there is no </a:t>
            </a:r>
            <a:r>
              <a:rPr lang="en-GB" sz="2400" dirty="0"/>
              <a:t>unauthorised access to the Digimap </a:t>
            </a:r>
            <a:r>
              <a:rPr lang="en-GB" sz="2400" dirty="0" smtClean="0"/>
              <a:t>service</a:t>
            </a:r>
          </a:p>
          <a:p>
            <a:pPr lvl="1">
              <a:spcBef>
                <a:spcPts val="0"/>
              </a:spcBef>
              <a:spcAft>
                <a:spcPts val="600"/>
              </a:spcAft>
            </a:pPr>
            <a:r>
              <a:rPr lang="en-GB" sz="2000" dirty="0" smtClean="0"/>
              <a:t>Institutional systems must be in place to grant/deny access according to a user’s status with the institution</a:t>
            </a:r>
            <a:endParaRPr lang="en-GB" sz="2000" dirty="0"/>
          </a:p>
          <a:p>
            <a:pPr>
              <a:spcBef>
                <a:spcPts val="0"/>
              </a:spcBef>
              <a:spcAft>
                <a:spcPts val="600"/>
              </a:spcAft>
            </a:pPr>
            <a:r>
              <a:rPr lang="en-GB" sz="2400" dirty="0"/>
              <a:t>Ensure </a:t>
            </a:r>
            <a:r>
              <a:rPr lang="en-GB" sz="2400" dirty="0" smtClean="0"/>
              <a:t>there is no </a:t>
            </a:r>
            <a:r>
              <a:rPr lang="en-GB" sz="2400" dirty="0"/>
              <a:t>unauthorised access to the Licensed </a:t>
            </a:r>
            <a:r>
              <a:rPr lang="en-GB" sz="2400" dirty="0" smtClean="0"/>
              <a:t>Data</a:t>
            </a:r>
          </a:p>
          <a:p>
            <a:pPr>
              <a:spcBef>
                <a:spcPts val="0"/>
              </a:spcBef>
              <a:spcAft>
                <a:spcPts val="600"/>
              </a:spcAft>
            </a:pPr>
            <a:r>
              <a:rPr lang="en-GB" sz="2400" dirty="0" smtClean="0"/>
              <a:t>Nominate </a:t>
            </a:r>
            <a:r>
              <a:rPr lang="en-GB" sz="2400" dirty="0"/>
              <a:t>local support </a:t>
            </a:r>
            <a:r>
              <a:rPr lang="en-GB" sz="2400" dirty="0" smtClean="0"/>
              <a:t>staff</a:t>
            </a:r>
            <a:endParaRPr lang="en-GB" sz="2400" dirty="0"/>
          </a:p>
          <a:p>
            <a:pPr>
              <a:spcBef>
                <a:spcPts val="0"/>
              </a:spcBef>
              <a:spcAft>
                <a:spcPts val="600"/>
              </a:spcAft>
            </a:pPr>
            <a:r>
              <a:rPr lang="en-GB" sz="2400" dirty="0" smtClean="0"/>
              <a:t>Communicate </a:t>
            </a:r>
            <a:r>
              <a:rPr lang="en-GB" sz="2400" dirty="0"/>
              <a:t>any actual or possible licence breaches to EDINA</a:t>
            </a:r>
          </a:p>
          <a:p>
            <a:pPr>
              <a:spcBef>
                <a:spcPts val="0"/>
              </a:spcBef>
              <a:spcAft>
                <a:spcPts val="600"/>
              </a:spcAft>
            </a:pPr>
            <a:r>
              <a:rPr lang="en-GB" sz="2400" dirty="0" smtClean="0"/>
              <a:t>In </a:t>
            </a:r>
            <a:r>
              <a:rPr lang="en-GB" sz="2400" dirty="0"/>
              <a:t>the event of licence breaches, investigate and liaise with EDINA to implement any disciplinary procedures</a:t>
            </a:r>
          </a:p>
          <a:p>
            <a:pPr>
              <a:spcBef>
                <a:spcPts val="0"/>
              </a:spcBef>
            </a:pPr>
            <a:endParaRPr lang="en-GB" sz="2400" dirty="0"/>
          </a:p>
          <a:p>
            <a:endParaRPr lang="en-GB" sz="2400" dirty="0"/>
          </a:p>
        </p:txBody>
      </p:sp>
    </p:spTree>
    <p:extLst>
      <p:ext uri="{BB962C8B-B14F-4D97-AF65-F5344CB8AC3E}">
        <p14:creationId xmlns:p14="http://schemas.microsoft.com/office/powerpoint/2010/main" val="3740575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403648" y="260648"/>
            <a:ext cx="6243638" cy="528638"/>
          </a:xfrm>
        </p:spPr>
        <p:txBody>
          <a:bodyPr>
            <a:noAutofit/>
          </a:bodyPr>
          <a:lstStyle/>
          <a:p>
            <a:r>
              <a:rPr lang="en-GB" altLang="en-US" dirty="0" smtClean="0"/>
              <a:t>How do users get access?</a:t>
            </a:r>
            <a:endParaRPr lang="en-GB" altLang="en-US" dirty="0"/>
          </a:p>
        </p:txBody>
      </p:sp>
      <p:sp>
        <p:nvSpPr>
          <p:cNvPr id="239619" name="Rectangle 3"/>
          <p:cNvSpPr>
            <a:spLocks noGrp="1" noChangeArrowheads="1"/>
          </p:cNvSpPr>
          <p:nvPr>
            <p:ph type="body" idx="1"/>
          </p:nvPr>
        </p:nvSpPr>
        <p:spPr>
          <a:xfrm>
            <a:off x="239713" y="985838"/>
            <a:ext cx="8904287" cy="4819426"/>
          </a:xfrm>
        </p:spPr>
        <p:txBody>
          <a:bodyPr>
            <a:noAutofit/>
          </a:bodyPr>
          <a:lstStyle/>
          <a:p>
            <a:pPr marL="0" indent="0">
              <a:lnSpc>
                <a:spcPct val="110000"/>
              </a:lnSpc>
              <a:buNone/>
            </a:pPr>
            <a:r>
              <a:rPr lang="en-GB" altLang="en-US" sz="2400" b="1" dirty="0" smtClean="0"/>
              <a:t>Overview:</a:t>
            </a:r>
          </a:p>
          <a:p>
            <a:pPr>
              <a:lnSpc>
                <a:spcPct val="110000"/>
              </a:lnSpc>
            </a:pPr>
            <a:r>
              <a:rPr lang="en-GB" altLang="en-US" sz="2000" dirty="0" smtClean="0"/>
              <a:t>Login </a:t>
            </a:r>
            <a:r>
              <a:rPr lang="en-GB" altLang="en-US" sz="2000" dirty="0"/>
              <a:t>via UK </a:t>
            </a:r>
            <a:r>
              <a:rPr lang="en-GB" altLang="en-US" sz="2000" dirty="0" smtClean="0"/>
              <a:t>Federation</a:t>
            </a:r>
            <a:endParaRPr lang="en-GB" altLang="en-US" sz="2000" dirty="0"/>
          </a:p>
          <a:p>
            <a:pPr>
              <a:lnSpc>
                <a:spcPct val="110000"/>
              </a:lnSpc>
            </a:pPr>
            <a:r>
              <a:rPr lang="en-GB" altLang="en-US" sz="2000" dirty="0" smtClean="0"/>
              <a:t>Institutions </a:t>
            </a:r>
            <a:r>
              <a:rPr lang="en-GB" altLang="en-US" sz="2000" dirty="0"/>
              <a:t>must be able to assert User </a:t>
            </a:r>
            <a:r>
              <a:rPr lang="en-GB" altLang="en-US" sz="2000" dirty="0" smtClean="0"/>
              <a:t>Accountability, i.e. trace any usage of the service back to an individual</a:t>
            </a:r>
          </a:p>
          <a:p>
            <a:pPr lvl="1">
              <a:lnSpc>
                <a:spcPct val="110000"/>
              </a:lnSpc>
            </a:pPr>
            <a:r>
              <a:rPr lang="en-GB" altLang="en-US" sz="1600" dirty="0" smtClean="0"/>
              <a:t>Service providers can help with this if you are outsourcing your </a:t>
            </a:r>
            <a:r>
              <a:rPr lang="en-GB" altLang="en-US" sz="1600" dirty="0" err="1" smtClean="0"/>
              <a:t>IdP</a:t>
            </a:r>
            <a:endParaRPr lang="en-GB" altLang="en-US" sz="1600" dirty="0"/>
          </a:p>
          <a:p>
            <a:pPr>
              <a:lnSpc>
                <a:spcPct val="110000"/>
              </a:lnSpc>
            </a:pPr>
            <a:r>
              <a:rPr lang="en-GB" altLang="en-US" sz="2000" dirty="0" smtClean="0"/>
              <a:t>Institutional </a:t>
            </a:r>
            <a:r>
              <a:rPr lang="en-GB" altLang="en-US" sz="2000" dirty="0"/>
              <a:t>Identity Providers </a:t>
            </a:r>
            <a:r>
              <a:rPr lang="en-GB" altLang="en-US" sz="2000" dirty="0" smtClean="0"/>
              <a:t>(</a:t>
            </a:r>
            <a:r>
              <a:rPr lang="en-GB" altLang="en-US" sz="2000" dirty="0" err="1" smtClean="0"/>
              <a:t>IdP</a:t>
            </a:r>
            <a:r>
              <a:rPr lang="en-GB" altLang="en-US" sz="2000" dirty="0" smtClean="0"/>
              <a:t>) must </a:t>
            </a:r>
            <a:r>
              <a:rPr lang="en-GB" altLang="en-US" sz="2000" dirty="0"/>
              <a:t>release </a:t>
            </a:r>
            <a:r>
              <a:rPr lang="en-GB" altLang="en-US" sz="2000" dirty="0" smtClean="0"/>
              <a:t>appropriate </a:t>
            </a:r>
            <a:r>
              <a:rPr lang="en-GB" altLang="en-US" sz="2000" dirty="0"/>
              <a:t>attributes:</a:t>
            </a:r>
          </a:p>
          <a:p>
            <a:pPr marL="922338" lvl="2" indent="-342900">
              <a:lnSpc>
                <a:spcPct val="110000"/>
              </a:lnSpc>
            </a:pPr>
            <a:r>
              <a:rPr lang="en-GB" altLang="en-US" dirty="0"/>
              <a:t>Check UK Federation Metadata</a:t>
            </a:r>
          </a:p>
          <a:p>
            <a:pPr marL="922338" lvl="2" indent="-342900">
              <a:lnSpc>
                <a:spcPct val="110000"/>
              </a:lnSpc>
            </a:pPr>
            <a:r>
              <a:rPr lang="en-GB" altLang="en-US" dirty="0">
                <a:hlinkClick r:id="rId2"/>
              </a:rPr>
              <a:t>http://www.ukfederation.org.uk/content/Services/2008-01-04-digimap</a:t>
            </a:r>
            <a:endParaRPr lang="en-GB" altLang="en-US" dirty="0"/>
          </a:p>
          <a:p>
            <a:pPr marL="922338" lvl="2" indent="-342900">
              <a:lnSpc>
                <a:spcPct val="110000"/>
              </a:lnSpc>
            </a:pPr>
            <a:endParaRPr lang="en-GB" altLang="en-US" sz="1600" dirty="0"/>
          </a:p>
          <a:p>
            <a:pPr>
              <a:lnSpc>
                <a:spcPct val="110000"/>
              </a:lnSpc>
            </a:pPr>
            <a:r>
              <a:rPr lang="en-GB" altLang="en-US" sz="2000" b="1" dirty="0" smtClean="0">
                <a:solidFill>
                  <a:srgbClr val="FF0000"/>
                </a:solidFill>
              </a:rPr>
              <a:t>EDINA does not issue passwords or accounts</a:t>
            </a:r>
          </a:p>
          <a:p>
            <a:pPr>
              <a:lnSpc>
                <a:spcPct val="110000"/>
              </a:lnSpc>
            </a:pPr>
            <a:r>
              <a:rPr lang="en-GB" altLang="en-US" sz="2000" b="1" dirty="0" smtClean="0">
                <a:solidFill>
                  <a:srgbClr val="FF0000"/>
                </a:solidFill>
              </a:rPr>
              <a:t>EDINA </a:t>
            </a:r>
            <a:r>
              <a:rPr lang="en-GB" altLang="en-US" sz="2000" b="1" dirty="0">
                <a:solidFill>
                  <a:srgbClr val="FF0000"/>
                </a:solidFill>
              </a:rPr>
              <a:t>has no control over the set-up of your local authentication system. You must seek advice from the UK Federation </a:t>
            </a:r>
            <a:r>
              <a:rPr lang="en-GB" altLang="en-US" sz="2000" b="1" dirty="0" smtClean="0">
                <a:solidFill>
                  <a:srgbClr val="FF0000"/>
                </a:solidFill>
              </a:rPr>
              <a:t>Helpdesk,  or your service provider if </a:t>
            </a:r>
            <a:r>
              <a:rPr lang="en-GB" altLang="en-US" sz="2000" b="1" dirty="0">
                <a:solidFill>
                  <a:srgbClr val="FF0000"/>
                </a:solidFill>
              </a:rPr>
              <a:t>you are </a:t>
            </a:r>
            <a:r>
              <a:rPr lang="en-GB" altLang="en-US" sz="2000" b="1" dirty="0" smtClean="0">
                <a:solidFill>
                  <a:srgbClr val="FF0000"/>
                </a:solidFill>
              </a:rPr>
              <a:t>outsourcing your </a:t>
            </a:r>
            <a:r>
              <a:rPr lang="en-GB" altLang="en-US" sz="2000" b="1" dirty="0" err="1" smtClean="0">
                <a:solidFill>
                  <a:srgbClr val="FF0000"/>
                </a:solidFill>
              </a:rPr>
              <a:t>IdP</a:t>
            </a:r>
            <a:r>
              <a:rPr lang="en-GB" altLang="en-US" sz="2000" b="1" dirty="0" smtClean="0">
                <a:solidFill>
                  <a:srgbClr val="FF0000"/>
                </a:solidFill>
              </a:rPr>
              <a:t> provision</a:t>
            </a:r>
            <a:endParaRPr lang="en-GB" altLang="en-US" sz="2000" b="1" dirty="0">
              <a:solidFill>
                <a:srgbClr val="FF0000"/>
              </a:solidFill>
            </a:endParaRPr>
          </a:p>
          <a:p>
            <a:pPr marL="0" indent="0"/>
            <a:endParaRPr lang="en-GB" altLang="en-US" sz="2000" dirty="0"/>
          </a:p>
        </p:txBody>
      </p:sp>
    </p:spTree>
    <p:extLst>
      <p:ext uri="{BB962C8B-B14F-4D97-AF65-F5344CB8AC3E}">
        <p14:creationId xmlns:p14="http://schemas.microsoft.com/office/powerpoint/2010/main" val="4113730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can use </a:t>
            </a:r>
            <a:r>
              <a:rPr lang="en-GB" dirty="0" err="1" smtClean="0"/>
              <a:t>Digimap</a:t>
            </a:r>
            <a:r>
              <a:rPr lang="en-GB" dirty="0" smtClean="0"/>
              <a:t>?</a:t>
            </a:r>
            <a:endParaRPr lang="en-GB" dirty="0"/>
          </a:p>
        </p:txBody>
      </p:sp>
      <p:sp>
        <p:nvSpPr>
          <p:cNvPr id="3" name="Content Placeholder 2"/>
          <p:cNvSpPr>
            <a:spLocks noGrp="1"/>
          </p:cNvSpPr>
          <p:nvPr>
            <p:ph idx="1"/>
          </p:nvPr>
        </p:nvSpPr>
        <p:spPr/>
        <p:txBody>
          <a:bodyPr/>
          <a:lstStyle/>
          <a:p>
            <a:r>
              <a:rPr lang="en-GB" dirty="0" smtClean="0"/>
              <a:t>Anyone who qualifies as an Authorised User</a:t>
            </a:r>
          </a:p>
          <a:p>
            <a:r>
              <a:rPr lang="en-GB" dirty="0" smtClean="0"/>
              <a:t>Definitions given in each Licence Agreement </a:t>
            </a:r>
            <a:endParaRPr lang="en-GB" dirty="0"/>
          </a:p>
          <a:p>
            <a:pPr lvl="1"/>
            <a:r>
              <a:rPr lang="en-GB" dirty="0" smtClean="0"/>
              <a:t>vary slightly between agreements</a:t>
            </a:r>
            <a:endParaRPr lang="en-GB" dirty="0"/>
          </a:p>
        </p:txBody>
      </p:sp>
    </p:spTree>
    <p:extLst>
      <p:ext uri="{BB962C8B-B14F-4D97-AF65-F5344CB8AC3E}">
        <p14:creationId xmlns:p14="http://schemas.microsoft.com/office/powerpoint/2010/main" val="98376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definition of Authorised User </a:t>
            </a:r>
            <a:endParaRPr lang="en-GB" dirty="0"/>
          </a:p>
        </p:txBody>
      </p:sp>
      <p:sp>
        <p:nvSpPr>
          <p:cNvPr id="3" name="Content Placeholder 2"/>
          <p:cNvSpPr>
            <a:spLocks noGrp="1"/>
          </p:cNvSpPr>
          <p:nvPr>
            <p:ph idx="1"/>
          </p:nvPr>
        </p:nvSpPr>
        <p:spPr/>
        <p:txBody>
          <a:bodyPr>
            <a:normAutofit/>
          </a:bodyPr>
          <a:lstStyle/>
          <a:p>
            <a:r>
              <a:rPr lang="en-GB" b="1" dirty="0" smtClean="0"/>
              <a:t>Authorised User </a:t>
            </a:r>
            <a:r>
              <a:rPr lang="en-GB" dirty="0" smtClean="0"/>
              <a:t>– an individual who:</a:t>
            </a:r>
          </a:p>
          <a:p>
            <a:pPr lvl="1"/>
            <a:r>
              <a:rPr lang="en-GB" dirty="0" smtClean="0"/>
              <a:t>is authorised by an institution to have access to its information services via Secure Authentication</a:t>
            </a:r>
          </a:p>
          <a:p>
            <a:pPr lvl="1"/>
            <a:r>
              <a:rPr lang="en-GB" dirty="0"/>
              <a:t>h</a:t>
            </a:r>
            <a:r>
              <a:rPr lang="en-GB" dirty="0" smtClean="0"/>
              <a:t>as completed EDINA’s registration process for the Digimap service and has accepted the terms of the licence AND is:</a:t>
            </a:r>
          </a:p>
          <a:p>
            <a:pPr lvl="2"/>
            <a:r>
              <a:rPr lang="en-GB" dirty="0" smtClean="0"/>
              <a:t>a current student, </a:t>
            </a:r>
          </a:p>
          <a:p>
            <a:pPr lvl="2"/>
            <a:r>
              <a:rPr lang="en-GB" dirty="0" smtClean="0"/>
              <a:t>member of staff (whether permanent, temporary or retired)</a:t>
            </a:r>
          </a:p>
          <a:p>
            <a:pPr lvl="2"/>
            <a:r>
              <a:rPr lang="en-GB" dirty="0"/>
              <a:t>c</a:t>
            </a:r>
            <a:r>
              <a:rPr lang="en-GB" dirty="0" smtClean="0"/>
              <a:t>onsultant or contractor of the Institution who is employed for purposes of teaching or undertaking research</a:t>
            </a:r>
          </a:p>
        </p:txBody>
      </p:sp>
    </p:spTree>
    <p:extLst>
      <p:ext uri="{BB962C8B-B14F-4D97-AF65-F5344CB8AC3E}">
        <p14:creationId xmlns:p14="http://schemas.microsoft.com/office/powerpoint/2010/main" val="187576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GB" altLang="en-US" dirty="0"/>
              <a:t>Introduction for </a:t>
            </a:r>
            <a:r>
              <a:rPr lang="en-GB" altLang="en-US" dirty="0" smtClean="0"/>
              <a:t>site </a:t>
            </a:r>
            <a:r>
              <a:rPr lang="en-GB" altLang="en-US" dirty="0"/>
              <a:t>reps</a:t>
            </a:r>
          </a:p>
        </p:txBody>
      </p:sp>
      <p:sp>
        <p:nvSpPr>
          <p:cNvPr id="403459" name="Rectangle 3"/>
          <p:cNvSpPr>
            <a:spLocks noGrp="1" noChangeArrowheads="1"/>
          </p:cNvSpPr>
          <p:nvPr>
            <p:ph type="body" idx="1"/>
          </p:nvPr>
        </p:nvSpPr>
        <p:spPr/>
        <p:txBody>
          <a:bodyPr>
            <a:normAutofit/>
          </a:bodyPr>
          <a:lstStyle/>
          <a:p>
            <a:r>
              <a:rPr lang="en-GB" altLang="en-US" dirty="0" err="1" smtClean="0"/>
              <a:t>Digimap</a:t>
            </a:r>
            <a:r>
              <a:rPr lang="en-GB" altLang="en-US" dirty="0" smtClean="0"/>
              <a:t> </a:t>
            </a:r>
          </a:p>
          <a:p>
            <a:pPr lvl="1"/>
            <a:r>
              <a:rPr lang="en-GB" altLang="en-US" dirty="0" smtClean="0"/>
              <a:t>Overview</a:t>
            </a:r>
          </a:p>
          <a:p>
            <a:pPr lvl="1"/>
            <a:r>
              <a:rPr lang="en-GB" altLang="en-US" dirty="0" smtClean="0"/>
              <a:t>What </a:t>
            </a:r>
            <a:r>
              <a:rPr lang="en-GB" altLang="en-US" dirty="0"/>
              <a:t>can I do with </a:t>
            </a:r>
            <a:r>
              <a:rPr lang="en-GB" altLang="en-US" dirty="0" err="1"/>
              <a:t>Digimap</a:t>
            </a:r>
            <a:r>
              <a:rPr lang="en-GB" altLang="en-US" dirty="0"/>
              <a:t>?</a:t>
            </a:r>
          </a:p>
          <a:p>
            <a:pPr lvl="1"/>
            <a:r>
              <a:rPr lang="en-GB" altLang="en-US" dirty="0" smtClean="0"/>
              <a:t>Technical requirements</a:t>
            </a:r>
          </a:p>
          <a:p>
            <a:pPr lvl="1"/>
            <a:r>
              <a:rPr lang="en-GB" altLang="en-US" dirty="0" smtClean="0"/>
              <a:t>Copyright</a:t>
            </a:r>
            <a:endParaRPr lang="en-GB" altLang="en-US" dirty="0"/>
          </a:p>
          <a:p>
            <a:pPr lvl="1"/>
            <a:endParaRPr lang="en-GB" altLang="en-US" dirty="0" smtClean="0"/>
          </a:p>
          <a:p>
            <a:r>
              <a:rPr lang="en-GB" altLang="en-US" dirty="0" smtClean="0"/>
              <a:t>Administrative </a:t>
            </a:r>
            <a:endParaRPr lang="en-GB" altLang="en-US" dirty="0"/>
          </a:p>
          <a:p>
            <a:pPr lvl="1"/>
            <a:r>
              <a:rPr lang="en-GB" altLang="en-US" dirty="0" smtClean="0"/>
              <a:t>Institutional Responsibilities</a:t>
            </a:r>
          </a:p>
          <a:p>
            <a:pPr lvl="1"/>
            <a:r>
              <a:rPr lang="en-GB" altLang="en-US" dirty="0" smtClean="0"/>
              <a:t>Support</a:t>
            </a:r>
            <a:endParaRPr lang="en-GB" altLang="en-US" dirty="0"/>
          </a:p>
        </p:txBody>
      </p:sp>
    </p:spTree>
    <p:extLst>
      <p:ext uri="{BB962C8B-B14F-4D97-AF65-F5344CB8AC3E}">
        <p14:creationId xmlns:p14="http://schemas.microsoft.com/office/powerpoint/2010/main" val="144751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OS Authorised Users</a:t>
            </a:r>
            <a:endParaRPr lang="en-GB" dirty="0"/>
          </a:p>
        </p:txBody>
      </p:sp>
      <p:sp>
        <p:nvSpPr>
          <p:cNvPr id="3" name="Content Placeholder 2"/>
          <p:cNvSpPr>
            <a:spLocks noGrp="1"/>
          </p:cNvSpPr>
          <p:nvPr>
            <p:ph idx="1"/>
          </p:nvPr>
        </p:nvSpPr>
        <p:spPr/>
        <p:txBody>
          <a:bodyPr>
            <a:normAutofit/>
          </a:bodyPr>
          <a:lstStyle/>
          <a:p>
            <a:r>
              <a:rPr lang="en-GB" sz="2400" dirty="0" smtClean="0"/>
              <a:t>Users </a:t>
            </a:r>
            <a:r>
              <a:rPr lang="en-GB" sz="2400" b="1" dirty="0" smtClean="0"/>
              <a:t>do qualify </a:t>
            </a:r>
            <a:r>
              <a:rPr lang="en-GB" sz="2400" dirty="0" smtClean="0"/>
              <a:t>as Authorised Users </a:t>
            </a:r>
            <a:r>
              <a:rPr lang="en-GB" sz="2400" b="1" dirty="0" smtClean="0"/>
              <a:t>if they are studying overseas</a:t>
            </a:r>
          </a:p>
          <a:p>
            <a:pPr lvl="1"/>
            <a:r>
              <a:rPr lang="en-GB" sz="2000" dirty="0" smtClean="0"/>
              <a:t>Must continue to meet all other criteria while they are overseas</a:t>
            </a:r>
          </a:p>
          <a:p>
            <a:r>
              <a:rPr lang="en-GB" sz="2400" dirty="0"/>
              <a:t>Students and staff </a:t>
            </a:r>
            <a:r>
              <a:rPr lang="en-GB" sz="2400" dirty="0" smtClean="0"/>
              <a:t>members </a:t>
            </a:r>
            <a:r>
              <a:rPr lang="en-GB" sz="2400" b="1" dirty="0" smtClean="0"/>
              <a:t>registered at an overseas campus DO qualify </a:t>
            </a:r>
            <a:r>
              <a:rPr lang="en-GB" sz="2400" dirty="0" smtClean="0"/>
              <a:t>as Authorised Users</a:t>
            </a:r>
          </a:p>
          <a:p>
            <a:r>
              <a:rPr lang="en-GB" sz="2400" dirty="0" smtClean="0"/>
              <a:t>Consultants or contractors only qualify for the period necessary to fulfil the teaching or research for which they were engaged</a:t>
            </a:r>
          </a:p>
          <a:p>
            <a:r>
              <a:rPr lang="en-GB" sz="2400" dirty="0" smtClean="0"/>
              <a:t>Distance learners also qualify as Authorised Users even if they are overseas</a:t>
            </a:r>
          </a:p>
          <a:p>
            <a:pPr lvl="1"/>
            <a:r>
              <a:rPr lang="en-GB" sz="2000" dirty="0" smtClean="0"/>
              <a:t>Must meet all other criteria</a:t>
            </a:r>
          </a:p>
          <a:p>
            <a:pPr marL="0" indent="0">
              <a:buNone/>
            </a:pPr>
            <a:endParaRPr lang="en-GB" sz="2400" dirty="0" smtClean="0"/>
          </a:p>
          <a:p>
            <a:endParaRPr lang="en-GB" sz="2400" dirty="0" smtClean="0"/>
          </a:p>
          <a:p>
            <a:endParaRPr lang="en-GB" sz="2400" dirty="0"/>
          </a:p>
          <a:p>
            <a:endParaRPr lang="en-GB" sz="2400" dirty="0"/>
          </a:p>
        </p:txBody>
      </p:sp>
    </p:spTree>
    <p:extLst>
      <p:ext uri="{BB962C8B-B14F-4D97-AF65-F5344CB8AC3E}">
        <p14:creationId xmlns:p14="http://schemas.microsoft.com/office/powerpoint/2010/main" val="326457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altLang="en-US"/>
              <a:t>User registration</a:t>
            </a:r>
          </a:p>
        </p:txBody>
      </p:sp>
      <p:sp>
        <p:nvSpPr>
          <p:cNvPr id="243715" name="Rectangle 3"/>
          <p:cNvSpPr>
            <a:spLocks noGrp="1" noChangeArrowheads="1"/>
          </p:cNvSpPr>
          <p:nvPr>
            <p:ph type="body" idx="1"/>
          </p:nvPr>
        </p:nvSpPr>
        <p:spPr>
          <a:xfrm>
            <a:off x="5796136" y="1259632"/>
            <a:ext cx="3347864" cy="5337720"/>
          </a:xfrm>
        </p:spPr>
        <p:txBody>
          <a:bodyPr>
            <a:normAutofit/>
          </a:bodyPr>
          <a:lstStyle/>
          <a:p>
            <a:pPr>
              <a:lnSpc>
                <a:spcPct val="80000"/>
              </a:lnSpc>
            </a:pPr>
            <a:r>
              <a:rPr lang="en-GB" altLang="en-US" sz="1800" dirty="0"/>
              <a:t>Individual registration required </a:t>
            </a:r>
            <a:endParaRPr lang="en-GB" altLang="en-US" sz="1800" dirty="0" smtClean="0"/>
          </a:p>
          <a:p>
            <a:pPr>
              <a:lnSpc>
                <a:spcPct val="80000"/>
              </a:lnSpc>
            </a:pPr>
            <a:r>
              <a:rPr lang="en-GB" altLang="en-US" sz="1800" dirty="0" smtClean="0"/>
              <a:t>Instant access granted</a:t>
            </a:r>
          </a:p>
          <a:p>
            <a:pPr>
              <a:lnSpc>
                <a:spcPct val="80000"/>
              </a:lnSpc>
            </a:pPr>
            <a:r>
              <a:rPr lang="en-GB" altLang="en-US" sz="1800" dirty="0" smtClean="0"/>
              <a:t>User </a:t>
            </a:r>
            <a:r>
              <a:rPr lang="en-GB" altLang="en-US" sz="1800" dirty="0"/>
              <a:t>email </a:t>
            </a:r>
            <a:r>
              <a:rPr lang="en-GB" altLang="en-US" sz="1800" b="1" dirty="0"/>
              <a:t>must </a:t>
            </a:r>
            <a:r>
              <a:rPr lang="en-GB" altLang="en-US" sz="1800" dirty="0"/>
              <a:t>be correct and must be one </a:t>
            </a:r>
            <a:r>
              <a:rPr lang="en-GB" altLang="en-US" sz="1800" dirty="0" smtClean="0"/>
              <a:t>in use </a:t>
            </a:r>
          </a:p>
          <a:p>
            <a:pPr>
              <a:lnSpc>
                <a:spcPct val="80000"/>
              </a:lnSpc>
            </a:pPr>
            <a:r>
              <a:rPr lang="en-GB" altLang="en-US" sz="1800" dirty="0" smtClean="0"/>
              <a:t>Change </a:t>
            </a:r>
            <a:r>
              <a:rPr lang="en-GB" altLang="en-US" sz="1800" dirty="0"/>
              <a:t>of user details submitted via </a:t>
            </a:r>
            <a:r>
              <a:rPr lang="en-GB" altLang="en-US" sz="1800" dirty="0" err="1" smtClean="0"/>
              <a:t>MyDigimap</a:t>
            </a:r>
            <a:r>
              <a:rPr lang="en-GB" altLang="en-US" sz="1800" dirty="0" smtClean="0"/>
              <a:t> area, at top right of </a:t>
            </a:r>
            <a:r>
              <a:rPr lang="en-GB" altLang="en-US" sz="1800" dirty="0" err="1" smtClean="0"/>
              <a:t>Digimap</a:t>
            </a:r>
            <a:r>
              <a:rPr lang="en-GB" altLang="en-US" sz="1800" dirty="0" smtClean="0"/>
              <a:t> Collections page </a:t>
            </a:r>
          </a:p>
          <a:p>
            <a:pPr>
              <a:lnSpc>
                <a:spcPct val="80000"/>
              </a:lnSpc>
            </a:pPr>
            <a:endParaRPr lang="en-GB" altLang="en-US" sz="1800" dirty="0"/>
          </a:p>
          <a:p>
            <a:pPr>
              <a:lnSpc>
                <a:spcPct val="80000"/>
              </a:lnSpc>
            </a:pPr>
            <a:endParaRPr lang="en-GB" altLang="en-US" sz="1800" dirty="0" smtClean="0"/>
          </a:p>
          <a:p>
            <a:pPr>
              <a:lnSpc>
                <a:spcPct val="80000"/>
              </a:lnSpc>
            </a:pPr>
            <a:r>
              <a:rPr lang="en-GB" altLang="en-US" sz="1800" dirty="0" smtClean="0"/>
              <a:t>After registering, users </a:t>
            </a:r>
            <a:r>
              <a:rPr lang="en-GB" altLang="en-US" sz="1800" dirty="0"/>
              <a:t>must accept the terms of each licence agreement before they </a:t>
            </a:r>
            <a:r>
              <a:rPr lang="en-GB" altLang="en-US" sz="1800" dirty="0" smtClean="0"/>
              <a:t>can use any collection </a:t>
            </a:r>
            <a:endParaRPr lang="en-GB" altLang="en-US" sz="1800" dirty="0"/>
          </a:p>
          <a:p>
            <a:pPr>
              <a:lnSpc>
                <a:spcPct val="80000"/>
              </a:lnSpc>
              <a:buFontTx/>
              <a:buNone/>
            </a:pPr>
            <a:endParaRPr lang="en-GB" altLang="en-US" sz="1800" dirty="0"/>
          </a:p>
        </p:txBody>
      </p:sp>
      <p:pic>
        <p:nvPicPr>
          <p:cNvPr id="25602" name="Picture 2" descr="Registration Summary Details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0" y="1259632"/>
            <a:ext cx="5715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54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Content Placeholder 2"/>
          <p:cNvSpPr>
            <a:spLocks noGrp="1"/>
          </p:cNvSpPr>
          <p:nvPr>
            <p:ph idx="1"/>
          </p:nvPr>
        </p:nvSpPr>
        <p:spPr>
          <a:xfrm>
            <a:off x="457200" y="1259632"/>
            <a:ext cx="8579296" cy="4866531"/>
          </a:xfrm>
        </p:spPr>
        <p:txBody>
          <a:bodyPr>
            <a:normAutofit/>
          </a:bodyPr>
          <a:lstStyle/>
          <a:p>
            <a:r>
              <a:rPr lang="en-GB" sz="2000" b="1" dirty="0"/>
              <a:t>How do </a:t>
            </a:r>
            <a:r>
              <a:rPr lang="en-GB" sz="2000" b="1" dirty="0" smtClean="0"/>
              <a:t>users </a:t>
            </a:r>
            <a:r>
              <a:rPr lang="en-GB" sz="2000" b="1" dirty="0"/>
              <a:t>get access</a:t>
            </a:r>
            <a:r>
              <a:rPr lang="en-GB" sz="2000" b="1" dirty="0" smtClean="0"/>
              <a:t>?</a:t>
            </a:r>
          </a:p>
          <a:p>
            <a:pPr lvl="1"/>
            <a:r>
              <a:rPr lang="en-GB" sz="1800" dirty="0" smtClean="0"/>
              <a:t>Login using local authentication credentials, register, accept terms of licences</a:t>
            </a:r>
            <a:endParaRPr lang="en-GB" sz="1800" dirty="0"/>
          </a:p>
          <a:p>
            <a:r>
              <a:rPr lang="en-GB" sz="2000" b="1" dirty="0"/>
              <a:t>Does everyone have to register</a:t>
            </a:r>
            <a:r>
              <a:rPr lang="en-GB" sz="2000" b="1" dirty="0" smtClean="0"/>
              <a:t>?</a:t>
            </a:r>
          </a:p>
          <a:p>
            <a:pPr lvl="1"/>
            <a:r>
              <a:rPr lang="en-GB" sz="1800" dirty="0" smtClean="0"/>
              <a:t>Yes</a:t>
            </a:r>
            <a:endParaRPr lang="en-GB" sz="1800" dirty="0"/>
          </a:p>
          <a:p>
            <a:r>
              <a:rPr lang="en-GB" sz="2000" b="1" dirty="0" smtClean="0"/>
              <a:t>Can </a:t>
            </a:r>
            <a:r>
              <a:rPr lang="en-GB" sz="2000" b="1" dirty="0"/>
              <a:t>we have direct access via IP</a:t>
            </a:r>
            <a:r>
              <a:rPr lang="en-GB" sz="2000" b="1" dirty="0" smtClean="0"/>
              <a:t>?</a:t>
            </a:r>
          </a:p>
          <a:p>
            <a:pPr lvl="1"/>
            <a:r>
              <a:rPr lang="en-GB" sz="1800" dirty="0" smtClean="0"/>
              <a:t>No</a:t>
            </a:r>
            <a:endParaRPr lang="en-GB" sz="1800" dirty="0"/>
          </a:p>
          <a:p>
            <a:r>
              <a:rPr lang="en-GB" sz="2000" b="1" dirty="0"/>
              <a:t>Why are some users being asked to register again</a:t>
            </a:r>
            <a:r>
              <a:rPr lang="en-GB" sz="2000" b="1" dirty="0" smtClean="0"/>
              <a:t>?</a:t>
            </a:r>
          </a:p>
          <a:p>
            <a:pPr lvl="1"/>
            <a:r>
              <a:rPr lang="en-GB" sz="1800" dirty="0" smtClean="0"/>
              <a:t>Registrations expire if they are not used for 12 months</a:t>
            </a:r>
          </a:p>
          <a:p>
            <a:r>
              <a:rPr lang="en-GB" sz="2000" b="1" dirty="0" smtClean="0"/>
              <a:t>How </a:t>
            </a:r>
            <a:r>
              <a:rPr lang="en-GB" sz="2000" b="1" dirty="0"/>
              <a:t>can I ensure </a:t>
            </a:r>
            <a:r>
              <a:rPr lang="en-GB" sz="2000" b="1" dirty="0" smtClean="0"/>
              <a:t>that unauthorised individuals do not access </a:t>
            </a:r>
            <a:r>
              <a:rPr lang="en-GB" sz="2000" b="1" dirty="0"/>
              <a:t>Digimap</a:t>
            </a:r>
            <a:r>
              <a:rPr lang="en-GB" sz="2000" b="1" dirty="0" smtClean="0"/>
              <a:t>?</a:t>
            </a:r>
          </a:p>
          <a:p>
            <a:pPr lvl="1"/>
            <a:r>
              <a:rPr lang="en-GB" sz="1800" dirty="0"/>
              <a:t>Talk to your IT </a:t>
            </a:r>
            <a:r>
              <a:rPr lang="en-GB" sz="1800" dirty="0" smtClean="0"/>
              <a:t>staff</a:t>
            </a:r>
          </a:p>
          <a:p>
            <a:pPr lvl="1"/>
            <a:r>
              <a:rPr lang="en-GB" sz="1800" dirty="0" smtClean="0"/>
              <a:t>Different groups of users have different attributes to their login credentials which either permit or deny access</a:t>
            </a:r>
          </a:p>
          <a:p>
            <a:pPr lvl="1"/>
            <a:r>
              <a:rPr lang="en-GB" sz="1800" dirty="0" smtClean="0"/>
              <a:t>Some institutions do not regard retired staff as full “members”, others do; both will be able to assign appropriate access privileges.</a:t>
            </a:r>
            <a:endParaRPr lang="en-GB" sz="1800" dirty="0"/>
          </a:p>
        </p:txBody>
      </p:sp>
    </p:spTree>
    <p:extLst>
      <p:ext uri="{BB962C8B-B14F-4D97-AF65-F5344CB8AC3E}">
        <p14:creationId xmlns:p14="http://schemas.microsoft.com/office/powerpoint/2010/main" val="885346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altLang="en-US" dirty="0" smtClean="0"/>
              <a:t>Local Support staff</a:t>
            </a:r>
            <a:endParaRPr lang="en-GB" altLang="en-US" dirty="0"/>
          </a:p>
        </p:txBody>
      </p:sp>
      <p:sp>
        <p:nvSpPr>
          <p:cNvPr id="237571" name="Rectangle 3"/>
          <p:cNvSpPr>
            <a:spLocks noGrp="1" noChangeArrowheads="1"/>
          </p:cNvSpPr>
          <p:nvPr>
            <p:ph type="body" idx="1"/>
          </p:nvPr>
        </p:nvSpPr>
        <p:spPr>
          <a:xfrm>
            <a:off x="539552" y="1484784"/>
            <a:ext cx="8232973" cy="4777457"/>
          </a:xfrm>
        </p:spPr>
        <p:txBody>
          <a:bodyPr>
            <a:noAutofit/>
          </a:bodyPr>
          <a:lstStyle/>
          <a:p>
            <a:pPr marL="0" indent="0">
              <a:lnSpc>
                <a:spcPct val="120000"/>
              </a:lnSpc>
              <a:spcBef>
                <a:spcPts val="0"/>
              </a:spcBef>
              <a:buNone/>
            </a:pPr>
            <a:r>
              <a:rPr lang="en-GB" altLang="en-US" sz="2400" dirty="0" smtClean="0"/>
              <a:t>On subscription</a:t>
            </a:r>
            <a:r>
              <a:rPr lang="en-GB" altLang="en-US" sz="2000" dirty="0" smtClean="0"/>
              <a:t>:</a:t>
            </a:r>
          </a:p>
          <a:p>
            <a:pPr>
              <a:lnSpc>
                <a:spcPct val="120000"/>
              </a:lnSpc>
              <a:spcBef>
                <a:spcPts val="0"/>
              </a:spcBef>
            </a:pPr>
            <a:r>
              <a:rPr lang="en-GB" altLang="en-US" sz="2000" dirty="0" smtClean="0"/>
              <a:t>EDINA will ask you to nominate local support staff</a:t>
            </a:r>
          </a:p>
          <a:p>
            <a:pPr lvl="1">
              <a:lnSpc>
                <a:spcPct val="120000"/>
              </a:lnSpc>
              <a:spcBef>
                <a:spcPts val="0"/>
              </a:spcBef>
            </a:pPr>
            <a:r>
              <a:rPr lang="en-GB" altLang="en-US" sz="1600" dirty="0" smtClean="0"/>
              <a:t>Confirmation of main site rep</a:t>
            </a:r>
          </a:p>
          <a:p>
            <a:pPr lvl="1">
              <a:lnSpc>
                <a:spcPct val="120000"/>
              </a:lnSpc>
              <a:spcBef>
                <a:spcPts val="0"/>
              </a:spcBef>
            </a:pPr>
            <a:r>
              <a:rPr lang="en-GB" altLang="en-US" sz="1600" dirty="0" smtClean="0"/>
              <a:t>Additional site reps (optional)</a:t>
            </a:r>
          </a:p>
          <a:p>
            <a:pPr lvl="1">
              <a:lnSpc>
                <a:spcPct val="120000"/>
              </a:lnSpc>
              <a:spcBef>
                <a:spcPts val="0"/>
              </a:spcBef>
            </a:pPr>
            <a:r>
              <a:rPr lang="en-GB" altLang="en-US" sz="1600" dirty="0" smtClean="0"/>
              <a:t>Responsible Officer for Data Security and Deputy (mandatory)</a:t>
            </a:r>
          </a:p>
          <a:p>
            <a:pPr lvl="1">
              <a:lnSpc>
                <a:spcPct val="120000"/>
              </a:lnSpc>
              <a:spcBef>
                <a:spcPts val="0"/>
              </a:spcBef>
            </a:pPr>
            <a:r>
              <a:rPr lang="en-GB" altLang="en-US" sz="1600" dirty="0" smtClean="0"/>
              <a:t>One person can undertake multiple roles</a:t>
            </a:r>
          </a:p>
          <a:p>
            <a:pPr>
              <a:lnSpc>
                <a:spcPct val="120000"/>
              </a:lnSpc>
              <a:spcBef>
                <a:spcPts val="0"/>
              </a:spcBef>
            </a:pPr>
            <a:r>
              <a:rPr lang="en-GB" altLang="en-US" sz="2000" dirty="0" smtClean="0"/>
              <a:t>EDINA will add the contact details to a Digimap help page: </a:t>
            </a:r>
            <a:r>
              <a:rPr lang="en-GB" sz="2000" u="sng" dirty="0">
                <a:hlinkClick r:id="rId2"/>
              </a:rPr>
              <a:t>http://digimap.edina.ac.uk/webhelp/digimapsupport/service_info/site_rep_list.htm</a:t>
            </a:r>
            <a:r>
              <a:rPr lang="en-GB" sz="2000" dirty="0"/>
              <a:t> </a:t>
            </a:r>
            <a:endParaRPr lang="en-GB" sz="2000" dirty="0" smtClean="0"/>
          </a:p>
          <a:p>
            <a:pPr>
              <a:lnSpc>
                <a:spcPct val="120000"/>
              </a:lnSpc>
              <a:spcBef>
                <a:spcPts val="0"/>
              </a:spcBef>
            </a:pPr>
            <a:r>
              <a:rPr lang="en-GB" altLang="en-US" sz="2000" dirty="0" smtClean="0"/>
              <a:t>As a site rep you will receive email from EDINA regarding events, service issues and individual users (if queries arise)</a:t>
            </a:r>
          </a:p>
          <a:p>
            <a:pPr marL="0" indent="0">
              <a:lnSpc>
                <a:spcPct val="120000"/>
              </a:lnSpc>
              <a:spcBef>
                <a:spcPts val="0"/>
              </a:spcBef>
              <a:buNone/>
            </a:pPr>
            <a:endParaRPr lang="en-GB" altLang="en-US" sz="2000" b="1" dirty="0" smtClean="0"/>
          </a:p>
          <a:p>
            <a:pPr marL="457200" indent="-457200">
              <a:buFontTx/>
              <a:buNone/>
            </a:pPr>
            <a:endParaRPr lang="en-GB" altLang="en-US" sz="2000" dirty="0"/>
          </a:p>
          <a:p>
            <a:pPr marL="457200" indent="-457200">
              <a:buFontTx/>
              <a:buNone/>
            </a:pPr>
            <a:endParaRPr lang="en-GB" altLang="en-US" sz="2000" dirty="0"/>
          </a:p>
          <a:p>
            <a:pPr marL="457200" indent="-457200">
              <a:buFontTx/>
              <a:buNone/>
            </a:pPr>
            <a:endParaRPr lang="en-GB" altLang="en-US" sz="2000" dirty="0"/>
          </a:p>
          <a:p>
            <a:pPr marL="457200" indent="-457200">
              <a:buFontTx/>
              <a:buNone/>
            </a:pPr>
            <a:endParaRPr lang="en-GB" altLang="en-US" sz="2000" dirty="0"/>
          </a:p>
        </p:txBody>
      </p:sp>
    </p:spTree>
    <p:extLst>
      <p:ext uri="{BB962C8B-B14F-4D97-AF65-F5344CB8AC3E}">
        <p14:creationId xmlns:p14="http://schemas.microsoft.com/office/powerpoint/2010/main" val="675552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Representative role</a:t>
            </a:r>
            <a:endParaRPr lang="en-GB" dirty="0"/>
          </a:p>
        </p:txBody>
      </p:sp>
      <p:sp>
        <p:nvSpPr>
          <p:cNvPr id="3" name="Content Placeholder 2"/>
          <p:cNvSpPr>
            <a:spLocks noGrp="1"/>
          </p:cNvSpPr>
          <p:nvPr>
            <p:ph idx="1"/>
          </p:nvPr>
        </p:nvSpPr>
        <p:spPr>
          <a:xfrm>
            <a:off x="438038" y="1259632"/>
            <a:ext cx="8229600" cy="5049688"/>
          </a:xfrm>
        </p:spPr>
        <p:txBody>
          <a:bodyPr>
            <a:noAutofit/>
          </a:bodyPr>
          <a:lstStyle/>
          <a:p>
            <a:pPr>
              <a:spcBef>
                <a:spcPts val="0"/>
              </a:spcBef>
              <a:spcAft>
                <a:spcPts val="600"/>
              </a:spcAft>
            </a:pPr>
            <a:r>
              <a:rPr lang="en-GB" altLang="en-US" sz="2400" dirty="0"/>
              <a:t>The Site Representative(s) will be the contact point for the Digimap Service within the Authorised </a:t>
            </a:r>
            <a:r>
              <a:rPr lang="en-GB" altLang="en-US" sz="2400" dirty="0" smtClean="0"/>
              <a:t>Institution </a:t>
            </a:r>
            <a:endParaRPr lang="en-GB" altLang="en-US" sz="2400" dirty="0"/>
          </a:p>
          <a:p>
            <a:pPr>
              <a:spcBef>
                <a:spcPts val="400"/>
              </a:spcBef>
              <a:spcAft>
                <a:spcPts val="600"/>
              </a:spcAft>
            </a:pPr>
            <a:r>
              <a:rPr lang="en-GB" altLang="en-US" sz="2400" dirty="0"/>
              <a:t>They will also be responsible for general promotion of the service and support for the service relating to local infrastructure and </a:t>
            </a:r>
            <a:r>
              <a:rPr lang="en-GB" altLang="en-US" sz="2400" dirty="0" smtClean="0"/>
              <a:t>procedures</a:t>
            </a:r>
            <a:endParaRPr lang="en-GB" altLang="en-US" sz="2400" dirty="0"/>
          </a:p>
          <a:p>
            <a:pPr>
              <a:spcAft>
                <a:spcPts val="600"/>
              </a:spcAft>
            </a:pPr>
            <a:r>
              <a:rPr lang="en-GB" altLang="en-US" sz="2400" dirty="0"/>
              <a:t>It may be convenient for some Authorised Institutions to have more than one representative, particularly where the Authorised Institution is located across more than one </a:t>
            </a:r>
            <a:r>
              <a:rPr lang="en-GB" altLang="en-US" sz="2400" dirty="0" smtClean="0"/>
              <a:t>site</a:t>
            </a:r>
            <a:endParaRPr lang="en-GB" altLang="en-US" sz="2400" dirty="0"/>
          </a:p>
          <a:p>
            <a:pPr>
              <a:spcAft>
                <a:spcPts val="600"/>
              </a:spcAft>
            </a:pPr>
            <a:r>
              <a:rPr lang="en-GB" altLang="en-US" sz="2400" dirty="0" smtClean="0"/>
              <a:t>Maximum </a:t>
            </a:r>
            <a:r>
              <a:rPr lang="en-GB" altLang="en-US" sz="2400" dirty="0"/>
              <a:t>number of Site Representatives is not expected to exceed </a:t>
            </a:r>
            <a:r>
              <a:rPr lang="en-GB" altLang="en-US" sz="2400" dirty="0" smtClean="0"/>
              <a:t>5</a:t>
            </a:r>
            <a:endParaRPr lang="en-GB" altLang="en-US" sz="2400" dirty="0"/>
          </a:p>
        </p:txBody>
      </p:sp>
    </p:spTree>
    <p:extLst>
      <p:ext uri="{BB962C8B-B14F-4D97-AF65-F5344CB8AC3E}">
        <p14:creationId xmlns:p14="http://schemas.microsoft.com/office/powerpoint/2010/main" val="347049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Responsible Officer for Data Security</a:t>
            </a:r>
            <a:endParaRPr lang="en-GB" dirty="0"/>
          </a:p>
        </p:txBody>
      </p:sp>
      <p:sp>
        <p:nvSpPr>
          <p:cNvPr id="3" name="Content Placeholder 2"/>
          <p:cNvSpPr>
            <a:spLocks noGrp="1"/>
          </p:cNvSpPr>
          <p:nvPr>
            <p:ph idx="1"/>
          </p:nvPr>
        </p:nvSpPr>
        <p:spPr>
          <a:xfrm>
            <a:off x="395536" y="1259632"/>
            <a:ext cx="8229600" cy="5265712"/>
          </a:xfrm>
        </p:spPr>
        <p:txBody>
          <a:bodyPr>
            <a:normAutofit fontScale="92500" lnSpcReduction="10000"/>
          </a:bodyPr>
          <a:lstStyle/>
          <a:p>
            <a:r>
              <a:rPr lang="en-GB" sz="2000" dirty="0" smtClean="0"/>
              <a:t>The Responsible Officer for Data Security (and Deputy) will take responsibility for ensuring the observance of the conditions for use of the Licensed Data under the terms of this Sub Licence Agreement by all Authorised Users of their Authorised Institution</a:t>
            </a:r>
          </a:p>
          <a:p>
            <a:endParaRPr lang="en-GB" sz="2000" dirty="0"/>
          </a:p>
          <a:p>
            <a:r>
              <a:rPr lang="en-GB" sz="2000" dirty="0" smtClean="0"/>
              <a:t>They </a:t>
            </a:r>
            <a:r>
              <a:rPr lang="en-GB" sz="2000" dirty="0"/>
              <a:t>have a duty to report to EDINA any suspected security weaknesses of the </a:t>
            </a:r>
            <a:r>
              <a:rPr lang="en-GB" sz="2000" dirty="0" smtClean="0"/>
              <a:t>Digimap service </a:t>
            </a:r>
            <a:r>
              <a:rPr lang="en-GB" sz="2000" dirty="0"/>
              <a:t>and to advise EDINA immediately of any actual incidences of misuse of </a:t>
            </a:r>
            <a:r>
              <a:rPr lang="en-GB" sz="2000" dirty="0" smtClean="0"/>
              <a:t>the Licensed </a:t>
            </a:r>
            <a:r>
              <a:rPr lang="en-GB" sz="2000" dirty="0"/>
              <a:t>Data. </a:t>
            </a:r>
            <a:endParaRPr lang="en-GB" sz="2000" dirty="0" smtClean="0"/>
          </a:p>
          <a:p>
            <a:endParaRPr lang="en-GB" sz="2000" dirty="0"/>
          </a:p>
          <a:p>
            <a:r>
              <a:rPr lang="en-GB" sz="2000" dirty="0" smtClean="0"/>
              <a:t>The </a:t>
            </a:r>
            <a:r>
              <a:rPr lang="en-GB" sz="2000" dirty="0"/>
              <a:t>Responsible Officer for Data Security (and Deputy) also has a duty to </a:t>
            </a:r>
            <a:r>
              <a:rPr lang="en-GB" sz="2000" dirty="0" smtClean="0"/>
              <a:t>ensure that </a:t>
            </a:r>
            <a:r>
              <a:rPr lang="en-GB" sz="2000" dirty="0"/>
              <a:t>action plans for resolution of incidents are implemented fully and to the </a:t>
            </a:r>
            <a:r>
              <a:rPr lang="en-GB" sz="2000" dirty="0" smtClean="0"/>
              <a:t>satisfaction of </a:t>
            </a:r>
            <a:r>
              <a:rPr lang="en-GB" sz="2000" dirty="0"/>
              <a:t>Jisc Collections and Ordnance </a:t>
            </a:r>
            <a:r>
              <a:rPr lang="en-GB" sz="2000" dirty="0" smtClean="0"/>
              <a:t>Survey</a:t>
            </a:r>
          </a:p>
          <a:p>
            <a:endParaRPr lang="en-GB" sz="2000" dirty="0" smtClean="0"/>
          </a:p>
          <a:p>
            <a:r>
              <a:rPr lang="en-GB" sz="2000" dirty="0" smtClean="0"/>
              <a:t>High level role, concerned with appropriate implementation of institutional systems</a:t>
            </a:r>
          </a:p>
          <a:p>
            <a:endParaRPr lang="en-GB" sz="2000" dirty="0" smtClean="0"/>
          </a:p>
          <a:p>
            <a:r>
              <a:rPr lang="en-GB" sz="2000" dirty="0" smtClean="0"/>
              <a:t>Not responsible for individual users use of Licensed Data</a:t>
            </a:r>
            <a:endParaRPr lang="en-GB" sz="2000" dirty="0"/>
          </a:p>
        </p:txBody>
      </p:sp>
    </p:spTree>
    <p:extLst>
      <p:ext uri="{BB962C8B-B14F-4D97-AF65-F5344CB8AC3E}">
        <p14:creationId xmlns:p14="http://schemas.microsoft.com/office/powerpoint/2010/main" val="3446450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Licence breaches</a:t>
            </a:r>
            <a:endParaRPr lang="en-GB" dirty="0"/>
          </a:p>
        </p:txBody>
      </p:sp>
      <p:sp>
        <p:nvSpPr>
          <p:cNvPr id="3" name="Content Placeholder 2"/>
          <p:cNvSpPr>
            <a:spLocks noGrp="1"/>
          </p:cNvSpPr>
          <p:nvPr>
            <p:ph idx="1"/>
          </p:nvPr>
        </p:nvSpPr>
        <p:spPr>
          <a:xfrm>
            <a:off x="457200" y="1259632"/>
            <a:ext cx="8239944" cy="4866531"/>
          </a:xfrm>
        </p:spPr>
        <p:txBody>
          <a:bodyPr>
            <a:normAutofit/>
          </a:bodyPr>
          <a:lstStyle/>
          <a:p>
            <a:r>
              <a:rPr lang="en-GB" sz="2000" dirty="0" smtClean="0"/>
              <a:t>Incidents categorised as of two types:</a:t>
            </a:r>
          </a:p>
          <a:p>
            <a:pPr lvl="1"/>
            <a:r>
              <a:rPr lang="en-GB" sz="1900" b="1" dirty="0" smtClean="0"/>
              <a:t>User-related incident</a:t>
            </a:r>
            <a:r>
              <a:rPr lang="en-GB" sz="1900" dirty="0" smtClean="0"/>
              <a:t>, e.g. a </a:t>
            </a:r>
            <a:r>
              <a:rPr lang="en-GB" sz="1900" dirty="0"/>
              <a:t>single user sharing their password with friends or sharing data they’ve downloaded with others who are not Authorised Users</a:t>
            </a:r>
          </a:p>
          <a:p>
            <a:pPr lvl="1"/>
            <a:r>
              <a:rPr lang="en-GB" sz="1900" b="1" dirty="0" smtClean="0"/>
              <a:t>Institutional-related incident</a:t>
            </a:r>
            <a:r>
              <a:rPr lang="en-GB" sz="1900" dirty="0" smtClean="0"/>
              <a:t>, e.g. </a:t>
            </a:r>
            <a:r>
              <a:rPr lang="en-GB" sz="1900" dirty="0"/>
              <a:t>a systematic failure of the institution to terminate access once individuals cease to be members of the institution (e.g. terminating graduate accounts</a:t>
            </a:r>
            <a:r>
              <a:rPr lang="en-GB" sz="1900" dirty="0" smtClean="0"/>
              <a:t>)</a:t>
            </a:r>
          </a:p>
          <a:p>
            <a:r>
              <a:rPr lang="en-GB" sz="2200" dirty="0" smtClean="0"/>
              <a:t>Procedures detail:</a:t>
            </a:r>
          </a:p>
          <a:p>
            <a:pPr lvl="1"/>
            <a:r>
              <a:rPr lang="en-GB" sz="1800" dirty="0"/>
              <a:t>how EDINA will record any reported </a:t>
            </a:r>
            <a:r>
              <a:rPr lang="en-GB" sz="1800" dirty="0" smtClean="0"/>
              <a:t>incidents and report them to </a:t>
            </a:r>
            <a:r>
              <a:rPr lang="en-GB" sz="1800" dirty="0" err="1" smtClean="0"/>
              <a:t>Jisc</a:t>
            </a:r>
            <a:r>
              <a:rPr lang="en-GB" sz="1800" dirty="0" smtClean="0"/>
              <a:t> Collections and the data owners</a:t>
            </a:r>
            <a:endParaRPr lang="en-GB" sz="1800" dirty="0"/>
          </a:p>
          <a:p>
            <a:pPr lvl="1"/>
            <a:r>
              <a:rPr lang="en-GB" sz="1800" dirty="0" smtClean="0"/>
              <a:t>timescales for resolution</a:t>
            </a:r>
          </a:p>
          <a:p>
            <a:pPr lvl="1"/>
            <a:r>
              <a:rPr lang="en-GB" sz="1800" dirty="0"/>
              <a:t>w</a:t>
            </a:r>
            <a:r>
              <a:rPr lang="en-GB" sz="1800" dirty="0" smtClean="0"/>
              <a:t>hen access would be suspended for an individual or institution, if satisfactory resolution not achieved</a:t>
            </a:r>
            <a:endParaRPr lang="en-GB" sz="1800" dirty="0"/>
          </a:p>
        </p:txBody>
      </p:sp>
    </p:spTree>
    <p:extLst>
      <p:ext uri="{BB962C8B-B14F-4D97-AF65-F5344CB8AC3E}">
        <p14:creationId xmlns:p14="http://schemas.microsoft.com/office/powerpoint/2010/main" val="3510982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endParaRPr lang="en-GB" dirty="0"/>
          </a:p>
        </p:txBody>
      </p:sp>
      <p:sp>
        <p:nvSpPr>
          <p:cNvPr id="3" name="Content Placeholder 2"/>
          <p:cNvSpPr>
            <a:spLocks noGrp="1"/>
          </p:cNvSpPr>
          <p:nvPr>
            <p:ph idx="1"/>
          </p:nvPr>
        </p:nvSpPr>
        <p:spPr/>
        <p:txBody>
          <a:bodyPr/>
          <a:lstStyle/>
          <a:p>
            <a:r>
              <a:rPr lang="en-GB" sz="2000" b="1" dirty="0" smtClean="0"/>
              <a:t>Can the Site Representative and the Responsible Officer for Data Security be the same person?</a:t>
            </a:r>
          </a:p>
          <a:p>
            <a:pPr lvl="1"/>
            <a:r>
              <a:rPr lang="en-GB" sz="1800" dirty="0" smtClean="0"/>
              <a:t>Yes but doesn’t have to be the same person</a:t>
            </a:r>
          </a:p>
          <a:p>
            <a:r>
              <a:rPr lang="en-GB" sz="2000" b="1" dirty="0" smtClean="0"/>
              <a:t>Should we have more than one Site Representative listed at our institution?</a:t>
            </a:r>
          </a:p>
          <a:p>
            <a:pPr lvl="1"/>
            <a:r>
              <a:rPr lang="en-GB" sz="1800" dirty="0"/>
              <a:t>If you have multiple sites it may be useful to have multiple site reps</a:t>
            </a:r>
          </a:p>
          <a:p>
            <a:pPr lvl="1"/>
            <a:endParaRPr lang="en-GB" sz="1800" dirty="0"/>
          </a:p>
        </p:txBody>
      </p:sp>
    </p:spTree>
    <p:extLst>
      <p:ext uri="{BB962C8B-B14F-4D97-AF65-F5344CB8AC3E}">
        <p14:creationId xmlns:p14="http://schemas.microsoft.com/office/powerpoint/2010/main" val="398458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GB" altLang="en-US" dirty="0" smtClean="0"/>
              <a:t>EDINA Helpdesk</a:t>
            </a:r>
            <a:endParaRPr lang="en-GB" altLang="en-US" dirty="0"/>
          </a:p>
        </p:txBody>
      </p:sp>
      <p:sp>
        <p:nvSpPr>
          <p:cNvPr id="250883" name="Rectangle 3"/>
          <p:cNvSpPr>
            <a:spLocks noGrp="1" noChangeArrowheads="1"/>
          </p:cNvSpPr>
          <p:nvPr>
            <p:ph type="body" idx="1"/>
          </p:nvPr>
        </p:nvSpPr>
        <p:spPr>
          <a:xfrm>
            <a:off x="251520" y="1340768"/>
            <a:ext cx="8712968" cy="4896544"/>
          </a:xfrm>
          <a:noFill/>
          <a:ln/>
        </p:spPr>
        <p:txBody>
          <a:bodyPr>
            <a:normAutofit/>
          </a:bodyPr>
          <a:lstStyle/>
          <a:p>
            <a:r>
              <a:rPr lang="en-GB" altLang="en-US" sz="2400" dirty="0" smtClean="0"/>
              <a:t>Lots of knowledge</a:t>
            </a:r>
          </a:p>
          <a:p>
            <a:r>
              <a:rPr lang="en-GB" altLang="en-US" sz="2400" dirty="0" smtClean="0"/>
              <a:t>Don’t hesitate to contact with any questions</a:t>
            </a:r>
          </a:p>
          <a:p>
            <a:r>
              <a:rPr lang="en-GB" altLang="en-US" sz="2400" dirty="0" smtClean="0"/>
              <a:t>Aim to respond to all user queries within 24 hours (except at weekends)</a:t>
            </a:r>
            <a:endParaRPr lang="en-GB" altLang="en-US" sz="2400" dirty="0"/>
          </a:p>
          <a:p>
            <a:endParaRPr lang="en-GB" altLang="en-US" sz="2400" dirty="0" smtClean="0"/>
          </a:p>
          <a:p>
            <a:r>
              <a:rPr lang="en-GB" altLang="en-US" sz="2400" dirty="0" smtClean="0"/>
              <a:t>Contact details:</a:t>
            </a:r>
            <a:endParaRPr lang="en-GB" altLang="en-US" sz="2400" dirty="0"/>
          </a:p>
          <a:p>
            <a:pPr lvl="1"/>
            <a:r>
              <a:rPr lang="en-GB" altLang="en-US" sz="2000" dirty="0"/>
              <a:t>email:  edina@ed.ac.uk</a:t>
            </a:r>
          </a:p>
          <a:p>
            <a:pPr lvl="1"/>
            <a:r>
              <a:rPr lang="en-GB" altLang="en-US" sz="2000" dirty="0"/>
              <a:t>telephone: 0131 650 3302</a:t>
            </a:r>
          </a:p>
          <a:p>
            <a:pPr lvl="1">
              <a:buFontTx/>
              <a:buNone/>
            </a:pPr>
            <a:endParaRPr lang="en-GB" altLang="en-US" dirty="0"/>
          </a:p>
        </p:txBody>
      </p:sp>
    </p:spTree>
    <p:extLst>
      <p:ext uri="{BB962C8B-B14F-4D97-AF65-F5344CB8AC3E}">
        <p14:creationId xmlns:p14="http://schemas.microsoft.com/office/powerpoint/2010/main" val="3568573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Chat facility</a:t>
            </a:r>
            <a:endParaRPr lang="en-GB" dirty="0"/>
          </a:p>
        </p:txBody>
      </p:sp>
      <p:pic>
        <p:nvPicPr>
          <p:cNvPr id="4" name="Content Placeholder 3"/>
          <p:cNvPicPr>
            <a:picLocks noGrp="1" noChangeAspect="1"/>
          </p:cNvPicPr>
          <p:nvPr>
            <p:ph idx="1"/>
          </p:nvPr>
        </p:nvPicPr>
        <p:blipFill rotWithShape="1">
          <a:blip r:embed="rId2"/>
          <a:srcRect l="5882" t="4642"/>
          <a:stretch/>
        </p:blipFill>
        <p:spPr>
          <a:xfrm>
            <a:off x="683568" y="1556792"/>
            <a:ext cx="3456384" cy="4437716"/>
          </a:xfrm>
          <a:prstGeom prst="rect">
            <a:avLst/>
          </a:prstGeom>
          <a:ln>
            <a:solidFill>
              <a:schemeClr val="tx2"/>
            </a:solidFill>
          </a:ln>
        </p:spPr>
      </p:pic>
      <p:sp>
        <p:nvSpPr>
          <p:cNvPr id="5" name="TextBox 4"/>
          <p:cNvSpPr txBox="1"/>
          <p:nvPr/>
        </p:nvSpPr>
        <p:spPr>
          <a:xfrm>
            <a:off x="4788024" y="1628800"/>
            <a:ext cx="3600400"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chemeClr val="tx2"/>
                </a:solidFill>
              </a:rPr>
              <a:t>Open to any user</a:t>
            </a:r>
          </a:p>
          <a:p>
            <a:pPr marL="285750" indent="-285750">
              <a:buFont typeface="Arial" panose="020B0604020202020204" pitchFamily="34" charset="0"/>
              <a:buChar char="•"/>
            </a:pPr>
            <a:r>
              <a:rPr lang="en-GB" sz="2000" dirty="0" smtClean="0">
                <a:solidFill>
                  <a:schemeClr val="tx2"/>
                </a:solidFill>
              </a:rPr>
              <a:t>On all </a:t>
            </a:r>
            <a:r>
              <a:rPr lang="en-GB" sz="2000" dirty="0" err="1" smtClean="0">
                <a:solidFill>
                  <a:schemeClr val="tx2"/>
                </a:solidFill>
              </a:rPr>
              <a:t>Digimap</a:t>
            </a:r>
            <a:r>
              <a:rPr lang="en-GB" sz="2000" dirty="0" smtClean="0">
                <a:solidFill>
                  <a:schemeClr val="tx2"/>
                </a:solidFill>
              </a:rPr>
              <a:t> help pages</a:t>
            </a:r>
          </a:p>
          <a:p>
            <a:pPr marL="285750" indent="-285750">
              <a:buFont typeface="Arial" panose="020B0604020202020204" pitchFamily="34" charset="0"/>
              <a:buChar char="•"/>
            </a:pPr>
            <a:r>
              <a:rPr lang="en-GB" sz="2000" dirty="0" smtClean="0">
                <a:solidFill>
                  <a:schemeClr val="tx2"/>
                </a:solidFill>
              </a:rPr>
              <a:t>Available in office hours</a:t>
            </a:r>
          </a:p>
        </p:txBody>
      </p:sp>
    </p:spTree>
    <p:extLst>
      <p:ext uri="{BB962C8B-B14F-4D97-AF65-F5344CB8AC3E}">
        <p14:creationId xmlns:p14="http://schemas.microsoft.com/office/powerpoint/2010/main" val="407001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GB" altLang="en-US"/>
              <a:t>Digimap Collections</a:t>
            </a:r>
          </a:p>
        </p:txBody>
      </p:sp>
      <p:sp>
        <p:nvSpPr>
          <p:cNvPr id="327684" name="Text Box 4"/>
          <p:cNvSpPr txBox="1">
            <a:spLocks noChangeArrowheads="1"/>
          </p:cNvSpPr>
          <p:nvPr/>
        </p:nvSpPr>
        <p:spPr bwMode="auto">
          <a:xfrm>
            <a:off x="179512" y="1259632"/>
            <a:ext cx="324036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6213" indent="-176213">
              <a:spcBef>
                <a:spcPct val="50000"/>
              </a:spcBef>
              <a:buFontTx/>
              <a:buChar char="•"/>
            </a:pPr>
            <a:r>
              <a:rPr lang="en-GB" altLang="en-US" sz="2000" dirty="0">
                <a:solidFill>
                  <a:schemeClr val="tx2"/>
                </a:solidFill>
              </a:rPr>
              <a:t> 6</a:t>
            </a:r>
            <a:r>
              <a:rPr lang="en-GB" altLang="en-US" sz="2000" dirty="0" smtClean="0">
                <a:solidFill>
                  <a:schemeClr val="tx2"/>
                </a:solidFill>
              </a:rPr>
              <a:t> Digimap collections </a:t>
            </a:r>
            <a:r>
              <a:rPr lang="en-GB" altLang="en-US" sz="2000" dirty="0">
                <a:solidFill>
                  <a:schemeClr val="tx2"/>
                </a:solidFill>
              </a:rPr>
              <a:t>of mapping data</a:t>
            </a:r>
          </a:p>
          <a:p>
            <a:pPr marL="176213" indent="-176213">
              <a:spcBef>
                <a:spcPct val="50000"/>
              </a:spcBef>
              <a:buFontTx/>
              <a:buChar char="•"/>
            </a:pPr>
            <a:r>
              <a:rPr lang="en-GB" altLang="en-US" sz="2000" dirty="0">
                <a:solidFill>
                  <a:schemeClr val="tx2"/>
                </a:solidFill>
              </a:rPr>
              <a:t> EDINA develops the service and hosts the map data </a:t>
            </a:r>
          </a:p>
          <a:p>
            <a:pPr marL="176213" indent="-176213">
              <a:spcBef>
                <a:spcPct val="50000"/>
              </a:spcBef>
              <a:buFontTx/>
              <a:buChar char="•"/>
            </a:pPr>
            <a:r>
              <a:rPr lang="en-GB" altLang="en-US" sz="2000" dirty="0" smtClean="0">
                <a:solidFill>
                  <a:schemeClr val="tx2"/>
                </a:solidFill>
              </a:rPr>
              <a:t>5 Collections’ data </a:t>
            </a:r>
            <a:r>
              <a:rPr lang="en-GB" altLang="en-US" sz="2000" dirty="0">
                <a:solidFill>
                  <a:schemeClr val="tx2"/>
                </a:solidFill>
              </a:rPr>
              <a:t>licensed via Jisc </a:t>
            </a:r>
            <a:r>
              <a:rPr lang="en-GB" altLang="en-US" sz="2000" dirty="0" smtClean="0">
                <a:solidFill>
                  <a:schemeClr val="tx2"/>
                </a:solidFill>
              </a:rPr>
              <a:t>Collections (Aerial and Lidar are licensed directly via University of Edinburgh)</a:t>
            </a:r>
            <a:endParaRPr lang="en-GB" altLang="en-US" sz="2000" dirty="0">
              <a:solidFill>
                <a:schemeClr val="tx2"/>
              </a:solidFill>
            </a:endParaRPr>
          </a:p>
          <a:p>
            <a:pPr marL="176213" indent="-176213">
              <a:spcBef>
                <a:spcPct val="50000"/>
              </a:spcBef>
              <a:buFontTx/>
              <a:buChar char="•"/>
            </a:pPr>
            <a:r>
              <a:rPr lang="en-GB" altLang="en-US" sz="2000" dirty="0">
                <a:solidFill>
                  <a:schemeClr val="tx2"/>
                </a:solidFill>
              </a:rPr>
              <a:t>Institutions subscribe to each Digimap Collection separately</a:t>
            </a:r>
          </a:p>
          <a:p>
            <a:pPr marL="176213" indent="-176213">
              <a:spcBef>
                <a:spcPct val="50000"/>
              </a:spcBef>
              <a:buFontTx/>
              <a:buChar char="•"/>
            </a:pPr>
            <a:r>
              <a:rPr lang="en-GB" altLang="en-US" sz="2000" dirty="0">
                <a:solidFill>
                  <a:schemeClr val="tx2"/>
                </a:solidFill>
              </a:rPr>
              <a:t>Users must register individually to gain access to any Digimap </a:t>
            </a:r>
            <a:r>
              <a:rPr lang="en-GB" altLang="en-US" sz="2000" dirty="0" smtClean="0">
                <a:solidFill>
                  <a:schemeClr val="tx2"/>
                </a:solidFill>
              </a:rPr>
              <a:t>Collection</a:t>
            </a:r>
            <a:endParaRPr lang="en-GB" altLang="en-US" sz="2000" dirty="0">
              <a:solidFill>
                <a:schemeClr val="tx2"/>
              </a:solidFill>
            </a:endParaRPr>
          </a:p>
        </p:txBody>
      </p:sp>
      <p:pic>
        <p:nvPicPr>
          <p:cNvPr id="3" name="Picture 2"/>
          <p:cNvPicPr>
            <a:picLocks noChangeAspect="1"/>
          </p:cNvPicPr>
          <p:nvPr/>
        </p:nvPicPr>
        <p:blipFill>
          <a:blip r:embed="rId2"/>
          <a:stretch>
            <a:fillRect/>
          </a:stretch>
        </p:blipFill>
        <p:spPr>
          <a:xfrm>
            <a:off x="3491880" y="1259632"/>
            <a:ext cx="5419214" cy="3165962"/>
          </a:xfrm>
          <a:prstGeom prst="rect">
            <a:avLst/>
          </a:prstGeom>
        </p:spPr>
      </p:pic>
    </p:spTree>
    <p:extLst>
      <p:ext uri="{BB962C8B-B14F-4D97-AF65-F5344CB8AC3E}">
        <p14:creationId xmlns:p14="http://schemas.microsoft.com/office/powerpoint/2010/main" val="304828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a:bodyPr>
          <a:lstStyle/>
          <a:p>
            <a:r>
              <a:rPr lang="en-GB" altLang="en-US" dirty="0" err="1" smtClean="0"/>
              <a:t>Digimap</a:t>
            </a:r>
            <a:r>
              <a:rPr lang="en-GB" altLang="en-US" dirty="0" smtClean="0"/>
              <a:t> Resource Centre</a:t>
            </a:r>
            <a:endParaRPr lang="en-GB" altLang="en-US" dirty="0"/>
          </a:p>
        </p:txBody>
      </p:sp>
      <p:sp>
        <p:nvSpPr>
          <p:cNvPr id="2" name="Rectangle 1"/>
          <p:cNvSpPr/>
          <p:nvPr/>
        </p:nvSpPr>
        <p:spPr>
          <a:xfrm>
            <a:off x="6660232" y="1478015"/>
            <a:ext cx="2267744" cy="2985433"/>
          </a:xfrm>
          <a:prstGeom prst="rect">
            <a:avLst/>
          </a:prstGeom>
        </p:spPr>
        <p:txBody>
          <a:bodyPr wrap="square">
            <a:spAutoFit/>
          </a:bodyPr>
          <a:lstStyle/>
          <a:p>
            <a:r>
              <a:rPr lang="en-GB" dirty="0">
                <a:solidFill>
                  <a:schemeClr val="tx2"/>
                </a:solidFill>
                <a:hlinkClick r:id="rId2"/>
              </a:rPr>
              <a:t>http://</a:t>
            </a:r>
            <a:r>
              <a:rPr lang="en-GB" dirty="0" smtClean="0">
                <a:solidFill>
                  <a:schemeClr val="tx2"/>
                </a:solidFill>
                <a:hlinkClick r:id="rId2"/>
              </a:rPr>
              <a:t>digimap.edina.ac.uk/webhelp/resources/index.html</a:t>
            </a:r>
            <a:endParaRPr lang="en-GB" dirty="0" smtClean="0">
              <a:solidFill>
                <a:schemeClr val="tx2"/>
              </a:solidFill>
            </a:endParaRPr>
          </a:p>
          <a:p>
            <a:endParaRPr lang="en-GB" dirty="0">
              <a:solidFill>
                <a:schemeClr val="tx2"/>
              </a:solidFill>
            </a:endParaRPr>
          </a:p>
          <a:p>
            <a:pPr marL="285750" indent="-285750">
              <a:buFont typeface="Arial" panose="020B0604020202020204" pitchFamily="34" charset="0"/>
              <a:buChar char="•"/>
            </a:pPr>
            <a:r>
              <a:rPr lang="en-GB" sz="2000" dirty="0" smtClean="0">
                <a:solidFill>
                  <a:schemeClr val="tx2"/>
                </a:solidFill>
              </a:rPr>
              <a:t>Access to all help pages</a:t>
            </a:r>
          </a:p>
          <a:p>
            <a:pPr marL="285750" indent="-285750">
              <a:buFont typeface="Arial" panose="020B0604020202020204" pitchFamily="34" charset="0"/>
              <a:buChar char="•"/>
            </a:pPr>
            <a:r>
              <a:rPr lang="en-GB" sz="2000" dirty="0" smtClean="0">
                <a:solidFill>
                  <a:schemeClr val="tx2"/>
                </a:solidFill>
              </a:rPr>
              <a:t>Links to lots of resources</a:t>
            </a:r>
          </a:p>
          <a:p>
            <a:endParaRPr lang="en-GB" dirty="0" smtClean="0">
              <a:solidFill>
                <a:schemeClr val="tx2"/>
              </a:solidFill>
            </a:endParaRPr>
          </a:p>
          <a:p>
            <a:endParaRPr lang="en-GB" dirty="0">
              <a:solidFill>
                <a:schemeClr val="tx2"/>
              </a:solidFill>
            </a:endParaRPr>
          </a:p>
        </p:txBody>
      </p:sp>
      <p:pic>
        <p:nvPicPr>
          <p:cNvPr id="4" name="Picture 3"/>
          <p:cNvPicPr>
            <a:picLocks noChangeAspect="1"/>
          </p:cNvPicPr>
          <p:nvPr/>
        </p:nvPicPr>
        <p:blipFill rotWithShape="1">
          <a:blip r:embed="rId3"/>
          <a:srcRect t="1706"/>
          <a:stretch/>
        </p:blipFill>
        <p:spPr>
          <a:xfrm>
            <a:off x="222815" y="1484784"/>
            <a:ext cx="6437417" cy="4150081"/>
          </a:xfrm>
          <a:prstGeom prst="rect">
            <a:avLst/>
          </a:prstGeom>
          <a:ln>
            <a:solidFill>
              <a:schemeClr val="tx2"/>
            </a:solidFill>
          </a:ln>
        </p:spPr>
      </p:pic>
    </p:spTree>
    <p:extLst>
      <p:ext uri="{BB962C8B-B14F-4D97-AF65-F5344CB8AC3E}">
        <p14:creationId xmlns:p14="http://schemas.microsoft.com/office/powerpoint/2010/main" val="155326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Digimap</a:t>
            </a:r>
            <a:r>
              <a:rPr lang="en-GB" dirty="0" smtClean="0"/>
              <a:t> Resource Centre</a:t>
            </a:r>
            <a:endParaRPr lang="en-GB" dirty="0"/>
          </a:p>
        </p:txBody>
      </p:sp>
      <p:sp>
        <p:nvSpPr>
          <p:cNvPr id="3" name="Content Placeholder 2"/>
          <p:cNvSpPr>
            <a:spLocks noGrp="1"/>
          </p:cNvSpPr>
          <p:nvPr>
            <p:ph idx="1"/>
          </p:nvPr>
        </p:nvSpPr>
        <p:spPr>
          <a:xfrm>
            <a:off x="5652120" y="1102554"/>
            <a:ext cx="3045024" cy="5023609"/>
          </a:xfrm>
        </p:spPr>
        <p:txBody>
          <a:bodyPr/>
          <a:lstStyle/>
          <a:p>
            <a:r>
              <a:rPr lang="en-GB" sz="2000" dirty="0" smtClean="0"/>
              <a:t>All help pages </a:t>
            </a:r>
          </a:p>
          <a:p>
            <a:r>
              <a:rPr lang="en-GB" sz="2000" dirty="0" smtClean="0"/>
              <a:t>Case </a:t>
            </a:r>
            <a:r>
              <a:rPr lang="en-GB" sz="2000" dirty="0"/>
              <a:t>studies</a:t>
            </a:r>
          </a:p>
          <a:p>
            <a:r>
              <a:rPr lang="en-GB" sz="2000" dirty="0"/>
              <a:t>YouTube</a:t>
            </a:r>
          </a:p>
          <a:p>
            <a:r>
              <a:rPr lang="en-GB" sz="2000" dirty="0"/>
              <a:t>PDF Guides</a:t>
            </a:r>
          </a:p>
          <a:p>
            <a:r>
              <a:rPr lang="en-GB" sz="2000" dirty="0" err="1"/>
              <a:t>Powerpoints</a:t>
            </a:r>
            <a:endParaRPr lang="en-GB" sz="2000" dirty="0"/>
          </a:p>
          <a:p>
            <a:r>
              <a:rPr lang="en-GB" sz="2000" dirty="0"/>
              <a:t>Training materials</a:t>
            </a:r>
          </a:p>
          <a:p>
            <a:r>
              <a:rPr lang="en-GB" sz="2000" dirty="0"/>
              <a:t>GIS/CAD help</a:t>
            </a:r>
          </a:p>
          <a:p>
            <a:r>
              <a:rPr lang="en-GB" sz="2000" dirty="0"/>
              <a:t>FAQs</a:t>
            </a:r>
          </a:p>
          <a:p>
            <a:endParaRPr lang="en-GB" dirty="0"/>
          </a:p>
        </p:txBody>
      </p:sp>
      <p:pic>
        <p:nvPicPr>
          <p:cNvPr id="5" name="Picture 4"/>
          <p:cNvPicPr>
            <a:picLocks noChangeAspect="1"/>
          </p:cNvPicPr>
          <p:nvPr/>
        </p:nvPicPr>
        <p:blipFill rotWithShape="1">
          <a:blip r:embed="rId2"/>
          <a:srcRect t="1330"/>
          <a:stretch/>
        </p:blipFill>
        <p:spPr>
          <a:xfrm>
            <a:off x="179512" y="1102554"/>
            <a:ext cx="5256584" cy="5733334"/>
          </a:xfrm>
          <a:prstGeom prst="rect">
            <a:avLst/>
          </a:prstGeom>
          <a:ln>
            <a:solidFill>
              <a:schemeClr val="tx2"/>
            </a:solidFill>
          </a:ln>
        </p:spPr>
      </p:pic>
    </p:spTree>
    <p:extLst>
      <p:ext uri="{BB962C8B-B14F-4D97-AF65-F5344CB8AC3E}">
        <p14:creationId xmlns:p14="http://schemas.microsoft.com/office/powerpoint/2010/main" val="2627065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4880" y="1196752"/>
            <a:ext cx="2257425" cy="3800475"/>
          </a:xfrm>
          <a:prstGeom prst="rect">
            <a:avLst/>
          </a:prstGeom>
        </p:spPr>
      </p:pic>
      <p:sp>
        <p:nvSpPr>
          <p:cNvPr id="304130" name="Rectangle 2"/>
          <p:cNvSpPr>
            <a:spLocks noGrp="1" noChangeArrowheads="1"/>
          </p:cNvSpPr>
          <p:nvPr>
            <p:ph type="title"/>
          </p:nvPr>
        </p:nvSpPr>
        <p:spPr/>
        <p:txBody>
          <a:bodyPr/>
          <a:lstStyle/>
          <a:p>
            <a:r>
              <a:rPr lang="en-GB" altLang="en-US" dirty="0" smtClean="0"/>
              <a:t>General </a:t>
            </a:r>
            <a:r>
              <a:rPr lang="en-GB" altLang="en-US" dirty="0" err="1" smtClean="0"/>
              <a:t>Digimap</a:t>
            </a:r>
            <a:r>
              <a:rPr lang="en-GB" altLang="en-US" dirty="0" smtClean="0"/>
              <a:t> Support area</a:t>
            </a:r>
            <a:endParaRPr lang="en-GB" altLang="en-US" dirty="0"/>
          </a:p>
        </p:txBody>
      </p:sp>
      <p:sp>
        <p:nvSpPr>
          <p:cNvPr id="3" name="TextBox 2"/>
          <p:cNvSpPr txBox="1"/>
          <p:nvPr/>
        </p:nvSpPr>
        <p:spPr>
          <a:xfrm>
            <a:off x="3347864" y="1412776"/>
            <a:ext cx="5256584" cy="2800767"/>
          </a:xfrm>
          <a:prstGeom prst="rect">
            <a:avLst/>
          </a:prstGeom>
          <a:noFill/>
        </p:spPr>
        <p:txBody>
          <a:bodyPr wrap="square" rtlCol="0">
            <a:spAutoFit/>
          </a:bodyPr>
          <a:lstStyle/>
          <a:p>
            <a:pPr>
              <a:lnSpc>
                <a:spcPct val="150000"/>
              </a:lnSpc>
            </a:pPr>
            <a:r>
              <a:rPr lang="en-GB" sz="2400" dirty="0" smtClean="0">
                <a:solidFill>
                  <a:schemeClr val="tx2"/>
                </a:solidFill>
              </a:rPr>
              <a:t>Useful reading for those new to </a:t>
            </a:r>
            <a:r>
              <a:rPr lang="en-GB" sz="2400" dirty="0" err="1" smtClean="0">
                <a:solidFill>
                  <a:schemeClr val="tx2"/>
                </a:solidFill>
              </a:rPr>
              <a:t>Digimap</a:t>
            </a:r>
            <a:r>
              <a:rPr lang="en-GB" sz="2400" dirty="0" smtClean="0">
                <a:solidFill>
                  <a:schemeClr val="tx2"/>
                </a:solidFill>
              </a:rPr>
              <a:t>:</a:t>
            </a:r>
          </a:p>
          <a:p>
            <a:pPr marL="285750" indent="-285750">
              <a:buFont typeface="Arial" panose="020B0604020202020204" pitchFamily="34" charset="0"/>
              <a:buChar char="•"/>
            </a:pPr>
            <a:r>
              <a:rPr lang="en-GB" sz="2000" dirty="0" smtClean="0">
                <a:solidFill>
                  <a:schemeClr val="tx2"/>
                </a:solidFill>
              </a:rPr>
              <a:t>Access information, including subscription and login help</a:t>
            </a:r>
          </a:p>
          <a:p>
            <a:pPr marL="285750" indent="-285750">
              <a:buFont typeface="Arial" panose="020B0604020202020204" pitchFamily="34" charset="0"/>
              <a:buChar char="•"/>
            </a:pPr>
            <a:r>
              <a:rPr lang="en-GB" sz="2000" dirty="0" smtClean="0">
                <a:solidFill>
                  <a:schemeClr val="tx2"/>
                </a:solidFill>
              </a:rPr>
              <a:t>Summary of collections</a:t>
            </a:r>
          </a:p>
          <a:p>
            <a:pPr marL="285750" indent="-285750">
              <a:buFont typeface="Arial" panose="020B0604020202020204" pitchFamily="34" charset="0"/>
              <a:buChar char="•"/>
            </a:pPr>
            <a:r>
              <a:rPr lang="en-GB" sz="2000" dirty="0" smtClean="0">
                <a:solidFill>
                  <a:schemeClr val="tx2"/>
                </a:solidFill>
              </a:rPr>
              <a:t>Terms of service</a:t>
            </a:r>
          </a:p>
          <a:p>
            <a:pPr marL="285750" indent="-285750">
              <a:buFont typeface="Arial" panose="020B0604020202020204" pitchFamily="34" charset="0"/>
              <a:buChar char="•"/>
            </a:pPr>
            <a:r>
              <a:rPr lang="en-GB" sz="2000" dirty="0" smtClean="0">
                <a:solidFill>
                  <a:schemeClr val="tx2"/>
                </a:solidFill>
              </a:rPr>
              <a:t>Case studies</a:t>
            </a:r>
          </a:p>
          <a:p>
            <a:pPr marL="285750" indent="-285750">
              <a:buFont typeface="Arial" panose="020B0604020202020204" pitchFamily="34" charset="0"/>
              <a:buChar char="•"/>
            </a:pPr>
            <a:endParaRPr lang="en-GB" sz="2000" dirty="0" smtClean="0">
              <a:solidFill>
                <a:schemeClr val="tx2"/>
              </a:solidFill>
            </a:endParaRPr>
          </a:p>
          <a:p>
            <a:pPr marL="285750" indent="-285750">
              <a:buFont typeface="Arial" panose="020B0604020202020204" pitchFamily="34" charset="0"/>
              <a:buChar char="•"/>
            </a:pPr>
            <a:endParaRPr lang="en-GB" sz="2000" dirty="0">
              <a:solidFill>
                <a:schemeClr val="tx2"/>
              </a:solidFill>
            </a:endParaRPr>
          </a:p>
        </p:txBody>
      </p:sp>
      <p:sp>
        <p:nvSpPr>
          <p:cNvPr id="4" name="Rectangle 3"/>
          <p:cNvSpPr/>
          <p:nvPr/>
        </p:nvSpPr>
        <p:spPr>
          <a:xfrm>
            <a:off x="856547" y="2636912"/>
            <a:ext cx="18002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029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Digimap</a:t>
            </a:r>
            <a:r>
              <a:rPr lang="en-GB" dirty="0" smtClean="0"/>
              <a:t> support email list</a:t>
            </a:r>
            <a:endParaRPr lang="en-GB" dirty="0"/>
          </a:p>
        </p:txBody>
      </p:sp>
      <p:sp>
        <p:nvSpPr>
          <p:cNvPr id="3" name="Content Placeholder 2"/>
          <p:cNvSpPr>
            <a:spLocks noGrp="1"/>
          </p:cNvSpPr>
          <p:nvPr>
            <p:ph idx="1"/>
          </p:nvPr>
        </p:nvSpPr>
        <p:spPr/>
        <p:txBody>
          <a:bodyPr>
            <a:normAutofit/>
          </a:bodyPr>
          <a:lstStyle/>
          <a:p>
            <a:r>
              <a:rPr lang="en-GB" dirty="0"/>
              <a:t>All site representatives </a:t>
            </a:r>
            <a:r>
              <a:rPr lang="en-GB" dirty="0" smtClean="0"/>
              <a:t>are added </a:t>
            </a:r>
            <a:r>
              <a:rPr lang="en-GB" dirty="0"/>
              <a:t>to a service-specific mailing list </a:t>
            </a:r>
            <a:r>
              <a:rPr lang="en-GB" dirty="0" smtClean="0"/>
              <a:t>for </a:t>
            </a:r>
            <a:r>
              <a:rPr lang="en-GB" dirty="0"/>
              <a:t>all EDINA site </a:t>
            </a:r>
            <a:r>
              <a:rPr lang="en-GB" dirty="0" smtClean="0"/>
              <a:t>representatives</a:t>
            </a:r>
            <a:endParaRPr lang="en-GB" dirty="0"/>
          </a:p>
          <a:p>
            <a:pPr marL="0" indent="0">
              <a:buNone/>
            </a:pPr>
            <a:endParaRPr lang="en-GB" dirty="0"/>
          </a:p>
          <a:p>
            <a:r>
              <a:rPr lang="en-GB" dirty="0" smtClean="0"/>
              <a:t>Allows EDINA to communicate service information to site reps</a:t>
            </a:r>
          </a:p>
          <a:p>
            <a:pPr marL="0" indent="0">
              <a:buNone/>
            </a:pPr>
            <a:endParaRPr lang="en-GB" dirty="0"/>
          </a:p>
          <a:p>
            <a:r>
              <a:rPr lang="en-GB" dirty="0" smtClean="0"/>
              <a:t>All lists are moderated to prevent spam</a:t>
            </a:r>
            <a:endParaRPr lang="en-GB" dirty="0"/>
          </a:p>
        </p:txBody>
      </p:sp>
    </p:spTree>
    <p:extLst>
      <p:ext uri="{BB962C8B-B14F-4D97-AF65-F5344CB8AC3E}">
        <p14:creationId xmlns:p14="http://schemas.microsoft.com/office/powerpoint/2010/main" val="1845186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Usage statistics</a:t>
            </a:r>
            <a:endParaRPr lang="en-GB" dirty="0"/>
          </a:p>
        </p:txBody>
      </p:sp>
      <p:sp>
        <p:nvSpPr>
          <p:cNvPr id="3" name="Content Placeholder 2"/>
          <p:cNvSpPr>
            <a:spLocks noGrp="1"/>
          </p:cNvSpPr>
          <p:nvPr>
            <p:ph idx="1"/>
          </p:nvPr>
        </p:nvSpPr>
        <p:spPr>
          <a:xfrm>
            <a:off x="467544" y="1556792"/>
            <a:ext cx="4896544" cy="4525963"/>
          </a:xfrm>
        </p:spPr>
        <p:txBody>
          <a:bodyPr>
            <a:normAutofit fontScale="55000" lnSpcReduction="20000"/>
          </a:bodyPr>
          <a:lstStyle/>
          <a:p>
            <a:r>
              <a:rPr lang="en-GB" sz="5000" dirty="0" smtClean="0"/>
              <a:t>EDINA emails login numbers to site reps every month</a:t>
            </a:r>
            <a:endParaRPr lang="en-GB" sz="5000" dirty="0"/>
          </a:p>
          <a:p>
            <a:endParaRPr lang="en-GB" sz="5000" dirty="0" smtClean="0"/>
          </a:p>
          <a:p>
            <a:r>
              <a:rPr lang="en-GB" sz="5000" dirty="0" smtClean="0"/>
              <a:t>More detailed usage statistics available through a</a:t>
            </a:r>
            <a:r>
              <a:rPr lang="en-GB" dirty="0" smtClean="0"/>
              <a:t> </a:t>
            </a:r>
            <a:r>
              <a:rPr lang="en-GB" sz="5000" dirty="0"/>
              <a:t>Site Rep </a:t>
            </a:r>
            <a:r>
              <a:rPr lang="en-GB" sz="5000" dirty="0" smtClean="0"/>
              <a:t>Service area. Request access from EDINA helpdesk if you don’t have it</a:t>
            </a:r>
            <a:endParaRPr lang="en-GB" dirty="0"/>
          </a:p>
          <a:p>
            <a:endParaRPr lang="en-GB" dirty="0"/>
          </a:p>
          <a:p>
            <a:r>
              <a:rPr lang="en-GB" sz="5000" dirty="0" smtClean="0"/>
              <a:t>Please </a:t>
            </a:r>
            <a:r>
              <a:rPr lang="en-GB" sz="5000" dirty="0"/>
              <a:t>contact us with any queries about </a:t>
            </a:r>
            <a:r>
              <a:rPr lang="en-GB" sz="5000" dirty="0" smtClean="0"/>
              <a:t>usage statistics</a:t>
            </a:r>
            <a:endParaRPr lang="en-GB" sz="5000" dirty="0"/>
          </a:p>
        </p:txBody>
      </p:sp>
      <p:pic>
        <p:nvPicPr>
          <p:cNvPr id="5" name="Picture 4"/>
          <p:cNvPicPr>
            <a:picLocks noChangeAspect="1"/>
          </p:cNvPicPr>
          <p:nvPr/>
        </p:nvPicPr>
        <p:blipFill>
          <a:blip r:embed="rId2"/>
          <a:stretch>
            <a:fillRect/>
          </a:stretch>
        </p:blipFill>
        <p:spPr>
          <a:xfrm>
            <a:off x="5724128" y="1988840"/>
            <a:ext cx="3095625" cy="2219325"/>
          </a:xfrm>
          <a:prstGeom prst="rect">
            <a:avLst/>
          </a:prstGeom>
          <a:ln>
            <a:noFill/>
          </a:ln>
        </p:spPr>
      </p:pic>
      <p:sp>
        <p:nvSpPr>
          <p:cNvPr id="6" name="Rectangle 5"/>
          <p:cNvSpPr/>
          <p:nvPr/>
        </p:nvSpPr>
        <p:spPr>
          <a:xfrm>
            <a:off x="6516216" y="3573016"/>
            <a:ext cx="14401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56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7504" y="0"/>
            <a:ext cx="8913916" cy="6858000"/>
          </a:xfrm>
          <a:prstGeom prst="rect">
            <a:avLst/>
          </a:prstGeom>
        </p:spPr>
      </p:pic>
    </p:spTree>
    <p:extLst>
      <p:ext uri="{BB962C8B-B14F-4D97-AF65-F5344CB8AC3E}">
        <p14:creationId xmlns:p14="http://schemas.microsoft.com/office/powerpoint/2010/main" val="2818548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9512" y="0"/>
            <a:ext cx="8784976" cy="6868520"/>
          </a:xfrm>
          <a:prstGeom prst="rect">
            <a:avLst/>
          </a:prstGeom>
        </p:spPr>
      </p:pic>
    </p:spTree>
    <p:extLst>
      <p:ext uri="{BB962C8B-B14F-4D97-AF65-F5344CB8AC3E}">
        <p14:creationId xmlns:p14="http://schemas.microsoft.com/office/powerpoint/2010/main" val="2248453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a:t>
            </a:r>
            <a:endParaRPr lang="en-GB" dirty="0"/>
          </a:p>
        </p:txBody>
      </p:sp>
      <p:sp>
        <p:nvSpPr>
          <p:cNvPr id="3" name="Content Placeholder 2"/>
          <p:cNvSpPr>
            <a:spLocks noGrp="1"/>
          </p:cNvSpPr>
          <p:nvPr>
            <p:ph idx="1"/>
          </p:nvPr>
        </p:nvSpPr>
        <p:spPr>
          <a:xfrm>
            <a:off x="457200" y="2671375"/>
            <a:ext cx="8239944" cy="3454788"/>
          </a:xfrm>
        </p:spPr>
        <p:txBody>
          <a:bodyPr>
            <a:normAutofit fontScale="92500" lnSpcReduction="20000"/>
          </a:bodyPr>
          <a:lstStyle/>
          <a:p>
            <a:pPr marL="0" indent="0">
              <a:buNone/>
            </a:pPr>
            <a:r>
              <a:rPr lang="en-GB" sz="2000" dirty="0">
                <a:hlinkClick r:id="rId2"/>
              </a:rPr>
              <a:t>http://digimap.blogs.edina.ac.uk</a:t>
            </a:r>
            <a:r>
              <a:rPr lang="en-GB" sz="2000" dirty="0" smtClean="0">
                <a:hlinkClick r:id="rId2"/>
              </a:rPr>
              <a:t>/</a:t>
            </a:r>
            <a:endParaRPr lang="en-GB" sz="2000" dirty="0" smtClean="0"/>
          </a:p>
          <a:p>
            <a:pPr marL="0" indent="0">
              <a:buNone/>
            </a:pPr>
            <a:r>
              <a:rPr lang="en-GB" sz="2000" dirty="0" smtClean="0">
                <a:hlinkClick r:id="rId3"/>
              </a:rPr>
              <a:t>https</a:t>
            </a:r>
            <a:r>
              <a:rPr lang="en-GB" sz="2000" dirty="0">
                <a:hlinkClick r:id="rId3"/>
              </a:rPr>
              <a:t>://</a:t>
            </a:r>
            <a:r>
              <a:rPr lang="en-GB" sz="2000" dirty="0" smtClean="0">
                <a:hlinkClick r:id="rId3"/>
              </a:rPr>
              <a:t>www.facebook.com/EDINADigimap</a:t>
            </a:r>
            <a:endParaRPr lang="en-GB" sz="2000" dirty="0" smtClean="0"/>
          </a:p>
          <a:p>
            <a:pPr marL="0" indent="0">
              <a:buNone/>
            </a:pPr>
            <a:r>
              <a:rPr lang="en-GB" sz="2000" dirty="0">
                <a:hlinkClick r:id="rId4"/>
              </a:rPr>
              <a:t>https://</a:t>
            </a:r>
            <a:r>
              <a:rPr lang="en-GB" sz="2000" dirty="0" smtClean="0">
                <a:hlinkClick r:id="rId4"/>
              </a:rPr>
              <a:t>twitter.com/EDINA_Digimap</a:t>
            </a:r>
            <a:endParaRPr lang="en-GB" sz="2000" dirty="0" smtClean="0"/>
          </a:p>
          <a:p>
            <a:pPr marL="0" indent="0">
              <a:buNone/>
            </a:pPr>
            <a:r>
              <a:rPr lang="en-GB" sz="2000" dirty="0">
                <a:hlinkClick r:id="rId5"/>
              </a:rPr>
              <a:t>https://</a:t>
            </a:r>
            <a:r>
              <a:rPr lang="en-GB" sz="2000" dirty="0" smtClean="0">
                <a:hlinkClick r:id="rId5"/>
              </a:rPr>
              <a:t>www.youtube.com/user/EDINADigimap</a:t>
            </a:r>
            <a:endParaRPr lang="en-GB" sz="2000" dirty="0" smtClean="0"/>
          </a:p>
          <a:p>
            <a:endParaRPr lang="en-GB" sz="2000" dirty="0"/>
          </a:p>
          <a:p>
            <a:pPr marL="0" indent="0">
              <a:buNone/>
            </a:pPr>
            <a:r>
              <a:rPr lang="en-GB" sz="2000" dirty="0"/>
              <a:t>We use our social media to:</a:t>
            </a:r>
          </a:p>
          <a:p>
            <a:r>
              <a:rPr lang="en-GB" sz="2000" dirty="0" smtClean="0"/>
              <a:t>alert </a:t>
            </a:r>
            <a:r>
              <a:rPr lang="en-GB" sz="2000" dirty="0"/>
              <a:t>users to significant downtime </a:t>
            </a:r>
            <a:r>
              <a:rPr lang="en-GB" sz="2000" dirty="0" smtClean="0"/>
              <a:t>periods or unexpected outages</a:t>
            </a:r>
            <a:endParaRPr lang="en-GB" sz="2000" dirty="0"/>
          </a:p>
          <a:p>
            <a:r>
              <a:rPr lang="en-GB" sz="2000" dirty="0" smtClean="0"/>
              <a:t>announce </a:t>
            </a:r>
            <a:r>
              <a:rPr lang="en-GB" sz="2000" dirty="0"/>
              <a:t>updates to the </a:t>
            </a:r>
            <a:r>
              <a:rPr lang="en-GB" sz="2000" dirty="0" smtClean="0"/>
              <a:t>services</a:t>
            </a:r>
            <a:endParaRPr lang="en-GB" sz="2000" dirty="0"/>
          </a:p>
          <a:p>
            <a:r>
              <a:rPr lang="en-GB" sz="2000" dirty="0" smtClean="0"/>
              <a:t>offer </a:t>
            </a:r>
            <a:r>
              <a:rPr lang="en-GB" sz="2000" dirty="0"/>
              <a:t>free </a:t>
            </a:r>
            <a:r>
              <a:rPr lang="en-GB" sz="2000" dirty="0" smtClean="0"/>
              <a:t>training</a:t>
            </a:r>
            <a:endParaRPr lang="en-GB" sz="2000" dirty="0"/>
          </a:p>
          <a:p>
            <a:r>
              <a:rPr lang="en-GB" sz="2000" dirty="0" smtClean="0"/>
              <a:t>promote </a:t>
            </a:r>
            <a:r>
              <a:rPr lang="en-GB" sz="2000" dirty="0"/>
              <a:t>new help and support </a:t>
            </a:r>
            <a:r>
              <a:rPr lang="en-GB" sz="2000" dirty="0" smtClean="0"/>
              <a:t>resources</a:t>
            </a:r>
            <a:endParaRPr lang="en-GB" sz="2000" dirty="0"/>
          </a:p>
          <a:p>
            <a:r>
              <a:rPr lang="en-GB" sz="2000" dirty="0" smtClean="0"/>
              <a:t>signpost </a:t>
            </a:r>
            <a:r>
              <a:rPr lang="en-GB" sz="2000" dirty="0"/>
              <a:t>users to other relevant and interesting </a:t>
            </a:r>
            <a:r>
              <a:rPr lang="en-GB" sz="2000" dirty="0" smtClean="0"/>
              <a:t>information</a:t>
            </a:r>
            <a:endParaRPr lang="en-GB" sz="2000" dirty="0"/>
          </a:p>
          <a:p>
            <a:endParaRPr lang="en-GB" sz="2000" dirty="0"/>
          </a:p>
          <a:p>
            <a:endParaRPr lang="en-GB" sz="2000" dirty="0"/>
          </a:p>
          <a:p>
            <a:endParaRPr lang="en-GB" sz="2000" dirty="0" smtClean="0"/>
          </a:p>
          <a:p>
            <a:endParaRPr lang="en-GB" sz="2000" dirty="0"/>
          </a:p>
          <a:p>
            <a:endParaRPr lang="en-GB" sz="2000" dirty="0"/>
          </a:p>
          <a:p>
            <a:endParaRPr lang="en-GB" sz="2000" dirty="0"/>
          </a:p>
          <a:p>
            <a:endParaRPr lang="en-GB" sz="2000" dirty="0"/>
          </a:p>
          <a:p>
            <a:endParaRPr lang="en-GB" sz="2000" dirty="0"/>
          </a:p>
          <a:p>
            <a:endParaRPr lang="en-GB" sz="2000" dirty="0" smtClean="0"/>
          </a:p>
          <a:p>
            <a:endParaRPr lang="en-GB" sz="2000" dirty="0"/>
          </a:p>
          <a:p>
            <a:endParaRPr lang="en-GB" sz="2000" dirty="0"/>
          </a:p>
          <a:p>
            <a:endParaRPr lang="en-GB" sz="2000" dirty="0"/>
          </a:p>
        </p:txBody>
      </p:sp>
      <p:pic>
        <p:nvPicPr>
          <p:cNvPr id="4" name="Picture 3"/>
          <p:cNvPicPr>
            <a:picLocks noChangeAspect="1"/>
          </p:cNvPicPr>
          <p:nvPr/>
        </p:nvPicPr>
        <p:blipFill>
          <a:blip r:embed="rId6"/>
          <a:stretch>
            <a:fillRect/>
          </a:stretch>
        </p:blipFill>
        <p:spPr>
          <a:xfrm>
            <a:off x="3059832" y="1340768"/>
            <a:ext cx="2647055" cy="1080120"/>
          </a:xfrm>
          <a:prstGeom prst="rect">
            <a:avLst/>
          </a:prstGeom>
        </p:spPr>
      </p:pic>
    </p:spTree>
    <p:extLst>
      <p:ext uri="{BB962C8B-B14F-4D97-AF65-F5344CB8AC3E}">
        <p14:creationId xmlns:p14="http://schemas.microsoft.com/office/powerpoint/2010/main" val="1310380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GB" altLang="en-US" dirty="0" smtClean="0"/>
              <a:t>Training</a:t>
            </a:r>
            <a:endParaRPr lang="en-GB" altLang="en-US" dirty="0"/>
          </a:p>
        </p:txBody>
      </p:sp>
      <p:sp>
        <p:nvSpPr>
          <p:cNvPr id="415747" name="Rectangle 3"/>
          <p:cNvSpPr>
            <a:spLocks noGrp="1" noChangeArrowheads="1"/>
          </p:cNvSpPr>
          <p:nvPr>
            <p:ph type="body" idx="1"/>
          </p:nvPr>
        </p:nvSpPr>
        <p:spPr>
          <a:xfrm>
            <a:off x="251520" y="1196752"/>
            <a:ext cx="6696744" cy="5256584"/>
          </a:xfrm>
        </p:spPr>
        <p:txBody>
          <a:bodyPr>
            <a:normAutofit fontScale="92500" lnSpcReduction="20000"/>
          </a:bodyPr>
          <a:lstStyle/>
          <a:p>
            <a:pPr>
              <a:lnSpc>
                <a:spcPct val="105000"/>
              </a:lnSpc>
            </a:pPr>
            <a:r>
              <a:rPr lang="en-GB" altLang="en-US" sz="2400" b="1" dirty="0" smtClean="0"/>
              <a:t>Training courses:</a:t>
            </a:r>
            <a:endParaRPr lang="en-GB" altLang="en-US" sz="2400" b="1" dirty="0"/>
          </a:p>
          <a:p>
            <a:pPr lvl="1">
              <a:lnSpc>
                <a:spcPct val="105000"/>
              </a:lnSpc>
            </a:pPr>
            <a:r>
              <a:rPr lang="en-GB" altLang="en-US" sz="1800" dirty="0" smtClean="0"/>
              <a:t>We provide introductory training for institution staff on Digimap</a:t>
            </a:r>
          </a:p>
          <a:p>
            <a:pPr lvl="1">
              <a:lnSpc>
                <a:spcPct val="105000"/>
              </a:lnSpc>
            </a:pPr>
            <a:r>
              <a:rPr lang="en-GB" altLang="en-US" sz="1800" dirty="0" smtClean="0"/>
              <a:t>We are not funded to provide GIS training</a:t>
            </a:r>
          </a:p>
          <a:p>
            <a:pPr lvl="1">
              <a:lnSpc>
                <a:spcPct val="105000"/>
              </a:lnSpc>
            </a:pPr>
            <a:r>
              <a:rPr lang="en-GB" altLang="en-US" sz="1800" dirty="0" smtClean="0"/>
              <a:t>All via webinars</a:t>
            </a:r>
            <a:endParaRPr lang="en-GB" altLang="en-US" sz="1800" dirty="0"/>
          </a:p>
          <a:p>
            <a:pPr lvl="1">
              <a:lnSpc>
                <a:spcPct val="105000"/>
              </a:lnSpc>
              <a:buFontTx/>
              <a:buNone/>
            </a:pPr>
            <a:endParaRPr lang="en-GB" altLang="en-US" dirty="0" smtClean="0"/>
          </a:p>
          <a:p>
            <a:pPr>
              <a:lnSpc>
                <a:spcPct val="105000"/>
              </a:lnSpc>
            </a:pPr>
            <a:r>
              <a:rPr lang="en-GB" altLang="en-US" sz="2400" b="1" dirty="0" smtClean="0"/>
              <a:t>Regular webinars:</a:t>
            </a:r>
          </a:p>
          <a:p>
            <a:pPr lvl="1">
              <a:lnSpc>
                <a:spcPct val="125000"/>
              </a:lnSpc>
            </a:pPr>
            <a:r>
              <a:rPr lang="en-GB" altLang="en-US" sz="1800" dirty="0"/>
              <a:t>Schedule </a:t>
            </a:r>
            <a:r>
              <a:rPr lang="en-GB" altLang="en-US" sz="1800" dirty="0" smtClean="0"/>
              <a:t>on Digimap blog at</a:t>
            </a:r>
            <a:r>
              <a:rPr lang="en-GB" altLang="en-US" sz="1800" dirty="0"/>
              <a:t>: </a:t>
            </a:r>
            <a:r>
              <a:rPr lang="en-GB" altLang="en-US" sz="1800" dirty="0">
                <a:hlinkClick r:id="rId2"/>
              </a:rPr>
              <a:t>http://digimap.blogs.edina.ac.uk/events</a:t>
            </a:r>
            <a:r>
              <a:rPr lang="en-GB" altLang="en-US" sz="1800" dirty="0" smtClean="0">
                <a:hlinkClick r:id="rId2"/>
              </a:rPr>
              <a:t>/</a:t>
            </a:r>
            <a:endParaRPr lang="en-GB" altLang="en-US" sz="1800" dirty="0" smtClean="0"/>
          </a:p>
          <a:p>
            <a:pPr lvl="1">
              <a:lnSpc>
                <a:spcPct val="125000"/>
              </a:lnSpc>
            </a:pPr>
            <a:r>
              <a:rPr lang="en-GB" altLang="en-US" sz="1800" dirty="0" smtClean="0"/>
              <a:t>Usually 30 mins to 1 hour long, depending on topic</a:t>
            </a:r>
          </a:p>
          <a:p>
            <a:pPr lvl="1">
              <a:lnSpc>
                <a:spcPct val="125000"/>
              </a:lnSpc>
            </a:pPr>
            <a:r>
              <a:rPr lang="en-GB" altLang="en-US" sz="1800" dirty="0" smtClean="0"/>
              <a:t>Open to all users</a:t>
            </a:r>
          </a:p>
          <a:p>
            <a:pPr lvl="1">
              <a:lnSpc>
                <a:spcPct val="125000"/>
              </a:lnSpc>
            </a:pPr>
            <a:r>
              <a:rPr lang="en-GB" altLang="en-US" sz="1800" dirty="0" smtClean="0"/>
              <a:t>Details of forthcoming webinars advertised on our social media channels</a:t>
            </a:r>
            <a:endParaRPr lang="en-GB" altLang="en-US" sz="1800" dirty="0"/>
          </a:p>
          <a:p>
            <a:pPr lvl="1">
              <a:lnSpc>
                <a:spcPct val="105000"/>
              </a:lnSpc>
              <a:buFontTx/>
              <a:buNone/>
            </a:pPr>
            <a:endParaRPr lang="en-GB" altLang="en-US" dirty="0"/>
          </a:p>
          <a:p>
            <a:pPr>
              <a:lnSpc>
                <a:spcPct val="105000"/>
              </a:lnSpc>
            </a:pPr>
            <a:r>
              <a:rPr lang="en-GB" altLang="en-US" sz="2400" b="1" dirty="0"/>
              <a:t>Training </a:t>
            </a:r>
            <a:r>
              <a:rPr lang="en-GB" altLang="en-US" sz="2400" b="1" dirty="0" smtClean="0"/>
              <a:t>materials:</a:t>
            </a:r>
            <a:endParaRPr lang="en-GB" altLang="en-US" sz="2400" b="1" dirty="0"/>
          </a:p>
          <a:p>
            <a:pPr lvl="1">
              <a:lnSpc>
                <a:spcPct val="115000"/>
              </a:lnSpc>
            </a:pPr>
            <a:r>
              <a:rPr lang="en-GB" altLang="en-US" sz="1800" dirty="0"/>
              <a:t>See the Learning &amp; Teaching Zone of the Digimap Resource </a:t>
            </a:r>
            <a:r>
              <a:rPr lang="en-GB" altLang="en-US" sz="1800" dirty="0" smtClean="0"/>
              <a:t>Centre</a:t>
            </a:r>
            <a:endParaRPr lang="en-GB" altLang="en-US" sz="1800" dirty="0"/>
          </a:p>
        </p:txBody>
      </p:sp>
      <p:pic>
        <p:nvPicPr>
          <p:cNvPr id="2" name="Picture 1"/>
          <p:cNvPicPr>
            <a:picLocks noChangeAspect="1"/>
          </p:cNvPicPr>
          <p:nvPr/>
        </p:nvPicPr>
        <p:blipFill>
          <a:blip r:embed="rId3"/>
          <a:stretch>
            <a:fillRect/>
          </a:stretch>
        </p:blipFill>
        <p:spPr>
          <a:xfrm>
            <a:off x="6804248" y="2018639"/>
            <a:ext cx="2208438" cy="3426585"/>
          </a:xfrm>
          <a:prstGeom prst="rect">
            <a:avLst/>
          </a:prstGeom>
        </p:spPr>
      </p:pic>
    </p:spTree>
    <p:extLst>
      <p:ext uri="{BB962C8B-B14F-4D97-AF65-F5344CB8AC3E}">
        <p14:creationId xmlns:p14="http://schemas.microsoft.com/office/powerpoint/2010/main" val="3524286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GB" altLang="en-US" dirty="0"/>
              <a:t>Site Reps </a:t>
            </a:r>
            <a:r>
              <a:rPr lang="en-GB" altLang="en-US" dirty="0" smtClean="0"/>
              <a:t>Guidance document</a:t>
            </a:r>
            <a:endParaRPr lang="en-GB" altLang="en-US" dirty="0"/>
          </a:p>
        </p:txBody>
      </p:sp>
      <p:sp>
        <p:nvSpPr>
          <p:cNvPr id="2" name="TextBox 1"/>
          <p:cNvSpPr txBox="1"/>
          <p:nvPr/>
        </p:nvSpPr>
        <p:spPr>
          <a:xfrm>
            <a:off x="5404484" y="1366082"/>
            <a:ext cx="3560004"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chemeClr val="tx2"/>
                </a:solidFill>
              </a:rPr>
              <a:t>Document with introductory guidance for Site Reps</a:t>
            </a:r>
          </a:p>
          <a:p>
            <a:pPr marL="285750" indent="-285750">
              <a:buFont typeface="Arial" panose="020B0604020202020204" pitchFamily="34" charset="0"/>
              <a:buChar char="•"/>
            </a:pPr>
            <a:r>
              <a:rPr lang="en-GB" sz="2000" dirty="0" smtClean="0">
                <a:solidFill>
                  <a:schemeClr val="tx2"/>
                </a:solidFill>
              </a:rPr>
              <a:t>Signposts to more detailed information</a:t>
            </a:r>
          </a:p>
          <a:p>
            <a:pPr marL="285750" indent="-285750">
              <a:buFont typeface="Arial" panose="020B0604020202020204" pitchFamily="34" charset="0"/>
              <a:buChar char="•"/>
            </a:pPr>
            <a:r>
              <a:rPr lang="en-GB" sz="2000" dirty="0" smtClean="0">
                <a:solidFill>
                  <a:schemeClr val="tx2"/>
                </a:solidFill>
              </a:rPr>
              <a:t>Feedback is very welcome</a:t>
            </a:r>
          </a:p>
          <a:p>
            <a:pPr marL="285750" indent="-285750">
              <a:buFont typeface="Arial" panose="020B0604020202020204" pitchFamily="34" charset="0"/>
              <a:buChar char="•"/>
            </a:pPr>
            <a:r>
              <a:rPr lang="en-GB" sz="2000" dirty="0">
                <a:solidFill>
                  <a:schemeClr val="tx2"/>
                </a:solidFill>
                <a:hlinkClick r:id="rId2"/>
              </a:rPr>
              <a:t>http://</a:t>
            </a:r>
            <a:r>
              <a:rPr lang="en-GB" sz="2000" dirty="0" smtClean="0">
                <a:solidFill>
                  <a:schemeClr val="tx2"/>
                </a:solidFill>
                <a:hlinkClick r:id="rId2"/>
              </a:rPr>
              <a:t>digimap.edina.ac.uk/webhelp/digimapsupport/about.htm#site_rep_information/site_rep_guidance.htm</a:t>
            </a:r>
            <a:endParaRPr lang="en-GB" sz="2000" dirty="0" smtClean="0">
              <a:solidFill>
                <a:schemeClr val="tx2"/>
              </a:solidFill>
            </a:endParaRPr>
          </a:p>
          <a:p>
            <a:pPr marL="285750" indent="-285750">
              <a:buFont typeface="Arial" panose="020B0604020202020204" pitchFamily="34" charset="0"/>
              <a:buChar char="•"/>
            </a:pPr>
            <a:endParaRPr lang="en-GB" sz="2000" dirty="0">
              <a:solidFill>
                <a:schemeClr val="tx2"/>
              </a:solidFill>
            </a:endParaRPr>
          </a:p>
        </p:txBody>
      </p:sp>
      <p:pic>
        <p:nvPicPr>
          <p:cNvPr id="3" name="Picture 2"/>
          <p:cNvPicPr>
            <a:picLocks noChangeAspect="1"/>
          </p:cNvPicPr>
          <p:nvPr/>
        </p:nvPicPr>
        <p:blipFill>
          <a:blip r:embed="rId3"/>
          <a:stretch>
            <a:fillRect/>
          </a:stretch>
        </p:blipFill>
        <p:spPr>
          <a:xfrm>
            <a:off x="251520" y="1366082"/>
            <a:ext cx="5035846" cy="3719102"/>
          </a:xfrm>
          <a:prstGeom prst="rect">
            <a:avLst/>
          </a:prstGeom>
        </p:spPr>
      </p:pic>
    </p:spTree>
    <p:extLst>
      <p:ext uri="{BB962C8B-B14F-4D97-AF65-F5344CB8AC3E}">
        <p14:creationId xmlns:p14="http://schemas.microsoft.com/office/powerpoint/2010/main" val="141378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a:bodyPr>
          <a:lstStyle/>
          <a:p>
            <a:r>
              <a:rPr lang="en-GB" altLang="en-US" dirty="0" smtClean="0"/>
              <a:t>Subscriptions for 2017/18</a:t>
            </a:r>
            <a:endParaRPr lang="en-GB" altLang="en-US" dirty="0"/>
          </a:p>
        </p:txBody>
      </p:sp>
      <p:sp>
        <p:nvSpPr>
          <p:cNvPr id="337923" name="Rectangle 3"/>
          <p:cNvSpPr>
            <a:spLocks noGrp="1" noChangeArrowheads="1"/>
          </p:cNvSpPr>
          <p:nvPr>
            <p:ph type="body" idx="1"/>
          </p:nvPr>
        </p:nvSpPr>
        <p:spPr>
          <a:xfrm>
            <a:off x="251520" y="1052736"/>
            <a:ext cx="8712967" cy="5472608"/>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spcBef>
                <a:spcPts val="0"/>
              </a:spcBef>
            </a:pPr>
            <a:r>
              <a:rPr lang="en-GB" altLang="en-US" sz="2400" dirty="0" smtClean="0"/>
              <a:t>Payment and licensing via </a:t>
            </a:r>
            <a:r>
              <a:rPr lang="en-GB" altLang="en-US" sz="2400" dirty="0"/>
              <a:t>Jisc Collections</a:t>
            </a:r>
          </a:p>
          <a:p>
            <a:pPr>
              <a:spcBef>
                <a:spcPts val="0"/>
              </a:spcBef>
            </a:pPr>
            <a:r>
              <a:rPr lang="en-GB" altLang="en-US" sz="2400" dirty="0" smtClean="0"/>
              <a:t>Costs </a:t>
            </a:r>
            <a:r>
              <a:rPr lang="en-GB" altLang="en-US" sz="2400" dirty="0"/>
              <a:t>depend on </a:t>
            </a:r>
            <a:r>
              <a:rPr lang="en-GB" altLang="en-US" sz="2400" dirty="0" smtClean="0"/>
              <a:t>Jisc </a:t>
            </a:r>
            <a:r>
              <a:rPr lang="en-GB" altLang="en-US" sz="2400" dirty="0"/>
              <a:t>banding scheme and </a:t>
            </a:r>
            <a:r>
              <a:rPr lang="en-GB" altLang="en-US" sz="2400" dirty="0" smtClean="0"/>
              <a:t>collection </a:t>
            </a:r>
          </a:p>
          <a:p>
            <a:pPr lvl="1">
              <a:spcBef>
                <a:spcPts val="0"/>
              </a:spcBef>
            </a:pPr>
            <a:r>
              <a:rPr lang="en-GB" altLang="en-US" sz="2000" dirty="0" smtClean="0"/>
              <a:t>see Jisc Collections: </a:t>
            </a:r>
            <a:r>
              <a:rPr lang="en-GB" altLang="en-US" sz="1800" dirty="0" smtClean="0">
                <a:hlinkClick r:id="rId2"/>
              </a:rPr>
              <a:t>http</a:t>
            </a:r>
            <a:r>
              <a:rPr lang="en-GB" altLang="en-US" sz="1800" dirty="0">
                <a:hlinkClick r:id="rId2"/>
              </a:rPr>
              <a:t>://www.jisc-collections.ac.uk/Catalogue</a:t>
            </a:r>
            <a:r>
              <a:rPr lang="en-GB" altLang="en-US" sz="1800" dirty="0" smtClean="0">
                <a:hlinkClick r:id="rId2"/>
              </a:rPr>
              <a:t>/</a:t>
            </a:r>
            <a:endParaRPr lang="en-GB" altLang="en-US" sz="1800" dirty="0" smtClean="0"/>
          </a:p>
          <a:p>
            <a:pPr marL="457200" lvl="1" indent="0">
              <a:spcBef>
                <a:spcPts val="0"/>
              </a:spcBef>
              <a:buNone/>
            </a:pPr>
            <a:endParaRPr lang="en-GB" altLang="en-US" sz="2400" dirty="0" smtClean="0"/>
          </a:p>
          <a:p>
            <a:pPr>
              <a:lnSpc>
                <a:spcPct val="80000"/>
              </a:lnSpc>
              <a:spcBef>
                <a:spcPts val="0"/>
              </a:spcBef>
            </a:pPr>
            <a:r>
              <a:rPr lang="en-GB" altLang="en-US" sz="2400" dirty="0" smtClean="0"/>
              <a:t>Annual </a:t>
            </a:r>
            <a:r>
              <a:rPr lang="en-GB" altLang="en-US" sz="2400" dirty="0"/>
              <a:t>fee for each academic year, 1 August to 31 </a:t>
            </a:r>
            <a:r>
              <a:rPr lang="en-GB" altLang="en-US" sz="2400" dirty="0" smtClean="0"/>
              <a:t>July</a:t>
            </a:r>
          </a:p>
          <a:p>
            <a:pPr lvl="1">
              <a:lnSpc>
                <a:spcPct val="80000"/>
              </a:lnSpc>
              <a:spcBef>
                <a:spcPts val="0"/>
              </a:spcBef>
            </a:pPr>
            <a:r>
              <a:rPr lang="en-GB" altLang="en-US" sz="1800" dirty="0" smtClean="0"/>
              <a:t>Fees revised annually by Jisc</a:t>
            </a:r>
            <a:endParaRPr lang="en-GB" altLang="en-US" sz="1800" dirty="0"/>
          </a:p>
          <a:p>
            <a:pPr>
              <a:lnSpc>
                <a:spcPct val="170000"/>
              </a:lnSpc>
              <a:spcBef>
                <a:spcPts val="0"/>
              </a:spcBef>
            </a:pPr>
            <a:r>
              <a:rPr lang="en-GB" altLang="en-US" sz="2400" dirty="0" smtClean="0"/>
              <a:t>Contact </a:t>
            </a:r>
            <a:r>
              <a:rPr lang="en-GB" altLang="en-US" sz="2400" dirty="0" err="1" smtClean="0"/>
              <a:t>Jisc</a:t>
            </a:r>
            <a:r>
              <a:rPr lang="en-GB" altLang="en-US" sz="2400" dirty="0" smtClean="0"/>
              <a:t> </a:t>
            </a:r>
            <a:r>
              <a:rPr lang="en-GB" altLang="en-US" sz="2400" dirty="0"/>
              <a:t>Collections helpdesk </a:t>
            </a:r>
            <a:r>
              <a:rPr lang="en-GB" altLang="en-US" sz="2400" dirty="0" smtClean="0"/>
              <a:t>with subscription questions: </a:t>
            </a:r>
          </a:p>
          <a:p>
            <a:pPr lvl="1">
              <a:lnSpc>
                <a:spcPct val="170000"/>
              </a:lnSpc>
              <a:spcBef>
                <a:spcPts val="0"/>
              </a:spcBef>
            </a:pPr>
            <a:r>
              <a:rPr lang="en-GB" altLang="en-US" sz="1800" dirty="0" smtClean="0">
                <a:hlinkClick r:id="rId3"/>
              </a:rPr>
              <a:t>help.digitalresources@jisc.ac.uk</a:t>
            </a:r>
            <a:endParaRPr lang="en-GB" altLang="en-US" sz="1800" dirty="0" smtClean="0"/>
          </a:p>
          <a:p>
            <a:pPr lvl="1">
              <a:lnSpc>
                <a:spcPct val="170000"/>
              </a:lnSpc>
              <a:spcBef>
                <a:spcPts val="0"/>
              </a:spcBef>
            </a:pPr>
            <a:r>
              <a:rPr lang="en-GB" altLang="en-US" sz="1800" dirty="0" smtClean="0"/>
              <a:t>or </a:t>
            </a:r>
            <a:r>
              <a:rPr lang="en-GB" altLang="en-US" sz="1800" dirty="0"/>
              <a:t>0203 006 </a:t>
            </a:r>
            <a:r>
              <a:rPr lang="en-GB" altLang="en-US" sz="1800" dirty="0" smtClean="0"/>
              <a:t>6088.</a:t>
            </a:r>
            <a:endParaRPr lang="en-GB" altLang="en-US" sz="1600" dirty="0" smtClean="0"/>
          </a:p>
          <a:p>
            <a:pPr marL="504000" indent="-457200">
              <a:spcBef>
                <a:spcPts val="0"/>
              </a:spcBef>
            </a:pPr>
            <a:r>
              <a:rPr lang="en-GB" altLang="en-US" sz="2400" dirty="0" smtClean="0"/>
              <a:t>For a free trial contact Jisc Collections:</a:t>
            </a:r>
          </a:p>
          <a:p>
            <a:pPr lvl="1">
              <a:lnSpc>
                <a:spcPct val="170000"/>
              </a:lnSpc>
              <a:spcBef>
                <a:spcPts val="0"/>
              </a:spcBef>
            </a:pPr>
            <a:r>
              <a:rPr lang="en-GB" altLang="en-US" sz="1800" dirty="0" smtClean="0">
                <a:hlinkClick r:id="rId3"/>
              </a:rPr>
              <a:t>help.digitalresources@jisc.ac.uk</a:t>
            </a:r>
            <a:endParaRPr lang="en-GB" altLang="en-US" sz="1800" dirty="0" smtClean="0"/>
          </a:p>
        </p:txBody>
      </p:sp>
    </p:spTree>
    <p:extLst>
      <p:ext uri="{BB962C8B-B14F-4D97-AF65-F5344CB8AC3E}">
        <p14:creationId xmlns:p14="http://schemas.microsoft.com/office/powerpoint/2010/main" val="3991367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0022" y="2060848"/>
            <a:ext cx="4316314" cy="4176464"/>
          </a:xfrm>
          <a:prstGeom prst="rect">
            <a:avLst/>
          </a:prstGeom>
          <a:ln>
            <a:solidFill>
              <a:srgbClr val="000000"/>
            </a:solidFill>
          </a:ln>
        </p:spPr>
      </p:pic>
      <p:sp>
        <p:nvSpPr>
          <p:cNvPr id="397314" name="Rectangle 2"/>
          <p:cNvSpPr>
            <a:spLocks noGrp="1" noChangeArrowheads="1"/>
          </p:cNvSpPr>
          <p:nvPr>
            <p:ph type="title"/>
          </p:nvPr>
        </p:nvSpPr>
        <p:spPr/>
        <p:txBody>
          <a:bodyPr/>
          <a:lstStyle/>
          <a:p>
            <a:r>
              <a:rPr lang="en-GB" altLang="en-US"/>
              <a:t>Setup local support web pages</a:t>
            </a:r>
          </a:p>
        </p:txBody>
      </p:sp>
      <p:sp>
        <p:nvSpPr>
          <p:cNvPr id="397315" name="Rectangle 3"/>
          <p:cNvSpPr>
            <a:spLocks noGrp="1" noChangeArrowheads="1"/>
          </p:cNvSpPr>
          <p:nvPr>
            <p:ph type="body" idx="1"/>
          </p:nvPr>
        </p:nvSpPr>
        <p:spPr>
          <a:xfrm>
            <a:off x="107504" y="1229344"/>
            <a:ext cx="3024336" cy="4594225"/>
          </a:xfrm>
          <a:noFill/>
        </p:spPr>
        <p:txBody>
          <a:bodyPr>
            <a:normAutofit/>
          </a:bodyPr>
          <a:lstStyle/>
          <a:p>
            <a:r>
              <a:rPr lang="en-GB" altLang="en-US" sz="2400" dirty="0" smtClean="0"/>
              <a:t>Send us a link to any Digimap support page for your users</a:t>
            </a:r>
          </a:p>
          <a:p>
            <a:r>
              <a:rPr lang="en-GB" altLang="en-US" sz="2400" dirty="0" smtClean="0"/>
              <a:t>We will ensure your users see them under Local Support Information</a:t>
            </a:r>
            <a:endParaRPr lang="en-GB" altLang="en-US" sz="2400" dirty="0"/>
          </a:p>
          <a:p>
            <a:pPr>
              <a:buFontTx/>
              <a:buNone/>
            </a:pPr>
            <a:endParaRPr lang="en-GB" altLang="en-US" sz="2400" dirty="0"/>
          </a:p>
          <a:p>
            <a:pPr>
              <a:buFontTx/>
              <a:buNone/>
            </a:pPr>
            <a:endParaRPr lang="en-GB" altLang="en-US" sz="2400" dirty="0"/>
          </a:p>
          <a:p>
            <a:endParaRPr lang="en-GB" altLang="en-US" sz="2400" dirty="0"/>
          </a:p>
        </p:txBody>
      </p:sp>
      <p:pic>
        <p:nvPicPr>
          <p:cNvPr id="7" name="Picture 6"/>
          <p:cNvPicPr>
            <a:picLocks noChangeAspect="1"/>
          </p:cNvPicPr>
          <p:nvPr/>
        </p:nvPicPr>
        <p:blipFill rotWithShape="1">
          <a:blip r:embed="rId3"/>
          <a:srcRect l="5326" t="5147" r="3956" b="7250"/>
          <a:stretch/>
        </p:blipFill>
        <p:spPr>
          <a:xfrm>
            <a:off x="6156177" y="1052736"/>
            <a:ext cx="2808312" cy="1944216"/>
          </a:xfrm>
          <a:prstGeom prst="rect">
            <a:avLst/>
          </a:prstGeom>
          <a:ln>
            <a:noFill/>
          </a:ln>
        </p:spPr>
      </p:pic>
      <p:sp>
        <p:nvSpPr>
          <p:cNvPr id="8" name="Rectangle 7"/>
          <p:cNvSpPr/>
          <p:nvPr/>
        </p:nvSpPr>
        <p:spPr>
          <a:xfrm>
            <a:off x="6840253" y="1897095"/>
            <a:ext cx="1764196" cy="379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0649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3" y="2711054"/>
            <a:ext cx="2304254" cy="2304256"/>
          </a:xfrm>
        </p:spPr>
      </p:pic>
    </p:spTree>
    <p:extLst>
      <p:ext uri="{BB962C8B-B14F-4D97-AF65-F5344CB8AC3E}">
        <p14:creationId xmlns:p14="http://schemas.microsoft.com/office/powerpoint/2010/main" val="341270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GB" altLang="en-US" dirty="0" smtClean="0"/>
              <a:t>Subscriptions to Aerial Digimap</a:t>
            </a:r>
            <a:endParaRPr lang="en-GB" altLang="en-US" dirty="0"/>
          </a:p>
        </p:txBody>
      </p:sp>
      <p:sp>
        <p:nvSpPr>
          <p:cNvPr id="337923" name="Rectangle 3"/>
          <p:cNvSpPr>
            <a:spLocks noGrp="1" noChangeArrowheads="1"/>
          </p:cNvSpPr>
          <p:nvPr>
            <p:ph type="body" idx="1"/>
          </p:nvPr>
        </p:nvSpPr>
        <p:spPr>
          <a:xfrm>
            <a:off x="251520" y="1052736"/>
            <a:ext cx="8712967" cy="5472608"/>
          </a:xfrm>
          <a:noFill/>
          <a:ln/>
          <a:extLst>
            <a:ext uri="{91240B29-F687-4F45-9708-019B960494DF}">
              <a14:hiddenLine xmlns:a14="http://schemas.microsoft.com/office/drawing/2010/main" w="12700">
                <a:solidFill>
                  <a:schemeClr val="tx1"/>
                </a:solidFill>
                <a:miter lim="800000"/>
                <a:headEnd/>
                <a:tailEnd/>
              </a14:hiddenLine>
            </a:ext>
          </a:extLst>
        </p:spPr>
        <p:txBody>
          <a:bodyPr>
            <a:noAutofit/>
          </a:bodyPr>
          <a:lstStyle/>
          <a:p>
            <a:pPr>
              <a:spcBef>
                <a:spcPts val="0"/>
              </a:spcBef>
            </a:pPr>
            <a:r>
              <a:rPr lang="en-GB" altLang="en-US" sz="2400" dirty="0"/>
              <a:t>Costs depend on </a:t>
            </a:r>
            <a:r>
              <a:rPr lang="en-GB" altLang="en-US" sz="2400" dirty="0" smtClean="0"/>
              <a:t>Jisc </a:t>
            </a:r>
            <a:r>
              <a:rPr lang="en-GB" altLang="en-US" sz="2400" dirty="0"/>
              <a:t>banding scheme and </a:t>
            </a:r>
            <a:r>
              <a:rPr lang="en-GB" altLang="en-US" sz="2400" dirty="0" smtClean="0"/>
              <a:t>collection </a:t>
            </a:r>
          </a:p>
          <a:p>
            <a:pPr lvl="1">
              <a:spcBef>
                <a:spcPts val="0"/>
              </a:spcBef>
            </a:pPr>
            <a:r>
              <a:rPr lang="en-GB" altLang="en-US" sz="1800" dirty="0" smtClean="0"/>
              <a:t>See Aerial Digimap Help pages:</a:t>
            </a:r>
          </a:p>
          <a:p>
            <a:pPr lvl="1">
              <a:spcBef>
                <a:spcPts val="0"/>
              </a:spcBef>
            </a:pPr>
            <a:r>
              <a:rPr lang="en-GB" altLang="en-US" sz="1800" dirty="0" smtClean="0">
                <a:hlinkClick r:id="rId2"/>
              </a:rPr>
              <a:t>http</a:t>
            </a:r>
            <a:r>
              <a:rPr lang="en-GB" altLang="en-US" sz="1800" dirty="0">
                <a:hlinkClick r:id="rId2"/>
              </a:rPr>
              <a:t>://</a:t>
            </a:r>
            <a:r>
              <a:rPr lang="en-GB" altLang="en-US" sz="1800" dirty="0" smtClean="0">
                <a:hlinkClick r:id="rId2"/>
              </a:rPr>
              <a:t>digimap.edina.ac.uk/webhelp/aerial/aerialdigimaphelp.htm#getting_started/subscribing.htm</a:t>
            </a:r>
            <a:r>
              <a:rPr lang="en-GB" altLang="en-US" sz="1800" dirty="0" smtClean="0"/>
              <a:t> </a:t>
            </a:r>
          </a:p>
          <a:p>
            <a:pPr marL="457200" lvl="1" indent="0">
              <a:spcBef>
                <a:spcPts val="0"/>
              </a:spcBef>
              <a:buNone/>
            </a:pPr>
            <a:endParaRPr lang="en-GB" altLang="en-US" sz="2400" dirty="0" smtClean="0"/>
          </a:p>
          <a:p>
            <a:pPr>
              <a:lnSpc>
                <a:spcPct val="80000"/>
              </a:lnSpc>
              <a:spcBef>
                <a:spcPts val="0"/>
              </a:spcBef>
            </a:pPr>
            <a:r>
              <a:rPr lang="en-GB" altLang="en-US" sz="2400" dirty="0" smtClean="0"/>
              <a:t>Annual </a:t>
            </a:r>
            <a:r>
              <a:rPr lang="en-GB" altLang="en-US" sz="2400" dirty="0"/>
              <a:t>fee for each academic year, 1 August to 31 </a:t>
            </a:r>
            <a:r>
              <a:rPr lang="en-GB" altLang="en-US" sz="2400" dirty="0" smtClean="0"/>
              <a:t>July</a:t>
            </a:r>
          </a:p>
          <a:p>
            <a:pPr lvl="1">
              <a:lnSpc>
                <a:spcPct val="80000"/>
              </a:lnSpc>
              <a:spcBef>
                <a:spcPts val="0"/>
              </a:spcBef>
            </a:pPr>
            <a:r>
              <a:rPr lang="en-GB" altLang="en-US" sz="1800" dirty="0" smtClean="0"/>
              <a:t>Fees revised annually</a:t>
            </a:r>
            <a:endParaRPr lang="en-GB" altLang="en-US" sz="1800" dirty="0"/>
          </a:p>
          <a:p>
            <a:pPr>
              <a:lnSpc>
                <a:spcPct val="170000"/>
              </a:lnSpc>
              <a:spcBef>
                <a:spcPts val="0"/>
              </a:spcBef>
            </a:pPr>
            <a:r>
              <a:rPr lang="en-GB" altLang="en-US" sz="2400" dirty="0" smtClean="0"/>
              <a:t>Contact EDINA helpdesk with subscription questions: </a:t>
            </a:r>
          </a:p>
          <a:p>
            <a:pPr lvl="1">
              <a:lnSpc>
                <a:spcPct val="170000"/>
              </a:lnSpc>
              <a:spcBef>
                <a:spcPts val="0"/>
              </a:spcBef>
            </a:pPr>
            <a:r>
              <a:rPr lang="en-GB" altLang="en-US" sz="1800" dirty="0" smtClean="0"/>
              <a:t>edina@ed.ac.uk</a:t>
            </a:r>
          </a:p>
          <a:p>
            <a:pPr lvl="1">
              <a:lnSpc>
                <a:spcPct val="170000"/>
              </a:lnSpc>
              <a:spcBef>
                <a:spcPts val="0"/>
              </a:spcBef>
            </a:pPr>
            <a:r>
              <a:rPr lang="en-GB" altLang="en-US" sz="1800" dirty="0" smtClean="0"/>
              <a:t>or 0131 650 3302</a:t>
            </a:r>
            <a:endParaRPr lang="en-GB" altLang="en-US" sz="1600" dirty="0" smtClean="0"/>
          </a:p>
          <a:p>
            <a:pPr marL="504000" indent="-457200">
              <a:spcBef>
                <a:spcPts val="0"/>
              </a:spcBef>
            </a:pPr>
            <a:r>
              <a:rPr lang="en-GB" altLang="en-US" sz="2400" dirty="0" smtClean="0"/>
              <a:t>Lidar Digimap is currently free with a subscription to Aerial Digimap</a:t>
            </a:r>
            <a:endParaRPr lang="en-GB" altLang="en-US" sz="1800" dirty="0" smtClean="0"/>
          </a:p>
        </p:txBody>
      </p:sp>
    </p:spTree>
    <p:extLst>
      <p:ext uri="{BB962C8B-B14F-4D97-AF65-F5344CB8AC3E}">
        <p14:creationId xmlns:p14="http://schemas.microsoft.com/office/powerpoint/2010/main" val="3718334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46" name="Rectangle 30"/>
          <p:cNvSpPr>
            <a:spLocks noGrp="1" noChangeArrowheads="1"/>
          </p:cNvSpPr>
          <p:nvPr>
            <p:ph type="title"/>
          </p:nvPr>
        </p:nvSpPr>
        <p:spPr/>
        <p:txBody>
          <a:bodyPr/>
          <a:lstStyle/>
          <a:p>
            <a:r>
              <a:rPr lang="en-GB" altLang="en-US" dirty="0" smtClean="0"/>
              <a:t>Who provides the map data?</a:t>
            </a:r>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841482818"/>
              </p:ext>
            </p:extLst>
          </p:nvPr>
        </p:nvGraphicFramePr>
        <p:xfrm>
          <a:off x="611559" y="1397001"/>
          <a:ext cx="8208912" cy="4813365"/>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972885">
                <a:tc>
                  <a:txBody>
                    <a:bodyPr/>
                    <a:lstStyle/>
                    <a:p>
                      <a:r>
                        <a:rPr lang="en-GB" dirty="0" smtClean="0"/>
                        <a:t>Collection</a:t>
                      </a:r>
                      <a:endParaRPr lang="en-GB" dirty="0"/>
                    </a:p>
                  </a:txBody>
                  <a:tcPr/>
                </a:tc>
                <a:tc>
                  <a:txBody>
                    <a:bodyPr/>
                    <a:lstStyle/>
                    <a:p>
                      <a:r>
                        <a:rPr lang="en-GB" dirty="0" smtClean="0"/>
                        <a:t>Data provider</a:t>
                      </a:r>
                      <a:endParaRPr lang="en-GB" dirty="0"/>
                    </a:p>
                  </a:txBody>
                  <a:tcPr/>
                </a:tc>
                <a:tc>
                  <a:txBody>
                    <a:bodyPr/>
                    <a:lstStyle/>
                    <a:p>
                      <a:r>
                        <a:rPr lang="en-GB" dirty="0" smtClean="0"/>
                        <a:t>Agreement</a:t>
                      </a:r>
                      <a:r>
                        <a:rPr lang="en-GB" baseline="0" dirty="0" smtClean="0"/>
                        <a:t> duration</a:t>
                      </a:r>
                    </a:p>
                    <a:p>
                      <a:r>
                        <a:rPr lang="en-GB" baseline="0" dirty="0" smtClean="0"/>
                        <a:t>(annual opt out points)</a:t>
                      </a:r>
                      <a:endParaRPr lang="en-GB" dirty="0"/>
                    </a:p>
                  </a:txBody>
                  <a:tcPr/>
                </a:tc>
                <a:extLst>
                  <a:ext uri="{0D108BD9-81ED-4DB2-BD59-A6C34878D82A}">
                    <a16:rowId xmlns:a16="http://schemas.microsoft.com/office/drawing/2014/main" val="10000"/>
                  </a:ext>
                </a:extLst>
              </a:tr>
              <a:tr h="640080">
                <a:tc>
                  <a:txBody>
                    <a:bodyPr/>
                    <a:lstStyle/>
                    <a:p>
                      <a:r>
                        <a:rPr lang="en-GB" dirty="0" err="1" smtClean="0">
                          <a:solidFill>
                            <a:schemeClr val="tx2"/>
                          </a:solidFill>
                        </a:rPr>
                        <a:t>Digimap</a:t>
                      </a:r>
                      <a:r>
                        <a:rPr lang="en-GB" baseline="0" dirty="0" smtClean="0">
                          <a:solidFill>
                            <a:schemeClr val="tx2"/>
                          </a:solidFill>
                        </a:rPr>
                        <a:t> OS </a:t>
                      </a:r>
                      <a:endParaRPr lang="en-GB" dirty="0">
                        <a:solidFill>
                          <a:schemeClr val="tx2"/>
                        </a:solidFill>
                      </a:endParaRPr>
                    </a:p>
                  </a:txBody>
                  <a:tcPr/>
                </a:tc>
                <a:tc>
                  <a:txBody>
                    <a:bodyPr/>
                    <a:lstStyle/>
                    <a:p>
                      <a:r>
                        <a:rPr lang="en-GB" dirty="0" smtClean="0">
                          <a:solidFill>
                            <a:schemeClr val="tx2"/>
                          </a:solidFill>
                        </a:rPr>
                        <a:t>Ordnance</a:t>
                      </a:r>
                      <a:r>
                        <a:rPr lang="en-GB" baseline="0" dirty="0" smtClean="0">
                          <a:solidFill>
                            <a:schemeClr val="tx2"/>
                          </a:solidFill>
                        </a:rPr>
                        <a:t> Survey</a:t>
                      </a:r>
                      <a:endParaRPr lang="en-GB" dirty="0">
                        <a:solidFill>
                          <a:schemeClr val="tx2"/>
                        </a:solidFill>
                      </a:endParaRPr>
                    </a:p>
                  </a:txBody>
                  <a:tcPr/>
                </a:tc>
                <a:tc>
                  <a:txBody>
                    <a:bodyPr/>
                    <a:lstStyle/>
                    <a:p>
                      <a:r>
                        <a:rPr lang="en-GB" dirty="0" smtClean="0">
                          <a:solidFill>
                            <a:schemeClr val="tx2"/>
                          </a:solidFill>
                        </a:rPr>
                        <a:t>2016-2017</a:t>
                      </a:r>
                      <a:endParaRPr lang="en-GB" dirty="0">
                        <a:solidFill>
                          <a:schemeClr val="tx2"/>
                        </a:solidFill>
                      </a:endParaRPr>
                    </a:p>
                  </a:txBody>
                  <a:tcPr/>
                </a:tc>
                <a:extLst>
                  <a:ext uri="{0D108BD9-81ED-4DB2-BD59-A6C34878D82A}">
                    <a16:rowId xmlns:a16="http://schemas.microsoft.com/office/drawing/2014/main" val="10001"/>
                  </a:ext>
                </a:extLst>
              </a:tr>
              <a:tr h="640080">
                <a:tc>
                  <a:txBody>
                    <a:bodyPr/>
                    <a:lstStyle/>
                    <a:p>
                      <a:r>
                        <a:rPr lang="en-GB" dirty="0" smtClean="0">
                          <a:solidFill>
                            <a:schemeClr val="tx2"/>
                          </a:solidFill>
                        </a:rPr>
                        <a:t>Historic </a:t>
                      </a:r>
                      <a:r>
                        <a:rPr lang="en-GB" dirty="0" err="1" smtClean="0">
                          <a:solidFill>
                            <a:schemeClr val="tx2"/>
                          </a:solidFill>
                        </a:rPr>
                        <a:t>Digimap</a:t>
                      </a:r>
                      <a:endParaRPr lang="en-GB" dirty="0">
                        <a:solidFill>
                          <a:schemeClr val="tx2"/>
                        </a:solidFill>
                      </a:endParaRPr>
                    </a:p>
                  </a:txBody>
                  <a:tcPr/>
                </a:tc>
                <a:tc>
                  <a:txBody>
                    <a:bodyPr/>
                    <a:lstStyle/>
                    <a:p>
                      <a:r>
                        <a:rPr lang="en-GB" dirty="0" smtClean="0">
                          <a:solidFill>
                            <a:schemeClr val="tx2"/>
                          </a:solidFill>
                        </a:rPr>
                        <a:t>Landmark</a:t>
                      </a:r>
                      <a:endParaRPr lang="en-GB" dirty="0">
                        <a:solidFill>
                          <a:schemeClr val="tx2"/>
                        </a:solidFill>
                      </a:endParaRPr>
                    </a:p>
                  </a:txBody>
                  <a:tcPr/>
                </a:tc>
                <a:tc>
                  <a:txBody>
                    <a:bodyPr/>
                    <a:lstStyle/>
                    <a:p>
                      <a:r>
                        <a:rPr lang="en-GB" dirty="0" smtClean="0">
                          <a:solidFill>
                            <a:schemeClr val="tx2"/>
                          </a:solidFill>
                        </a:rPr>
                        <a:t>2016-2019?</a:t>
                      </a:r>
                      <a:endParaRPr lang="en-GB" dirty="0">
                        <a:solidFill>
                          <a:schemeClr val="tx2"/>
                        </a:solidFill>
                      </a:endParaRPr>
                    </a:p>
                  </a:txBody>
                  <a:tcPr/>
                </a:tc>
                <a:extLst>
                  <a:ext uri="{0D108BD9-81ED-4DB2-BD59-A6C34878D82A}">
                    <a16:rowId xmlns:a16="http://schemas.microsoft.com/office/drawing/2014/main" val="10002"/>
                  </a:ext>
                </a:extLst>
              </a:tr>
              <a:tr h="640080">
                <a:tc>
                  <a:txBody>
                    <a:bodyPr/>
                    <a:lstStyle/>
                    <a:p>
                      <a:r>
                        <a:rPr lang="en-GB" dirty="0" smtClean="0">
                          <a:solidFill>
                            <a:schemeClr val="tx2"/>
                          </a:solidFill>
                        </a:rPr>
                        <a:t>Geology </a:t>
                      </a:r>
                      <a:r>
                        <a:rPr lang="en-GB" dirty="0" err="1" smtClean="0">
                          <a:solidFill>
                            <a:schemeClr val="tx2"/>
                          </a:solidFill>
                        </a:rPr>
                        <a:t>Digimap</a:t>
                      </a:r>
                      <a:endParaRPr lang="en-GB" dirty="0">
                        <a:solidFill>
                          <a:schemeClr val="tx2"/>
                        </a:solidFill>
                      </a:endParaRPr>
                    </a:p>
                  </a:txBody>
                  <a:tcPr/>
                </a:tc>
                <a:tc>
                  <a:txBody>
                    <a:bodyPr/>
                    <a:lstStyle/>
                    <a:p>
                      <a:r>
                        <a:rPr lang="en-GB" dirty="0" smtClean="0">
                          <a:solidFill>
                            <a:schemeClr val="tx2"/>
                          </a:solidFill>
                        </a:rPr>
                        <a:t>British Geological Survey</a:t>
                      </a:r>
                      <a:endParaRPr lang="en-GB" dirty="0">
                        <a:solidFill>
                          <a:schemeClr val="tx2"/>
                        </a:solidFill>
                      </a:endParaRPr>
                    </a:p>
                  </a:txBody>
                  <a:tcPr/>
                </a:tc>
                <a:tc>
                  <a:txBody>
                    <a:bodyPr/>
                    <a:lstStyle/>
                    <a:p>
                      <a:r>
                        <a:rPr lang="en-GB" dirty="0" smtClean="0">
                          <a:solidFill>
                            <a:schemeClr val="tx2"/>
                          </a:solidFill>
                        </a:rPr>
                        <a:t>2016-2017</a:t>
                      </a:r>
                      <a:endParaRPr lang="en-GB" dirty="0">
                        <a:solidFill>
                          <a:schemeClr val="tx2"/>
                        </a:solidFill>
                      </a:endParaRPr>
                    </a:p>
                  </a:txBody>
                  <a:tcPr/>
                </a:tc>
                <a:extLst>
                  <a:ext uri="{0D108BD9-81ED-4DB2-BD59-A6C34878D82A}">
                    <a16:rowId xmlns:a16="http://schemas.microsoft.com/office/drawing/2014/main" val="10003"/>
                  </a:ext>
                </a:extLst>
              </a:tr>
              <a:tr h="640080">
                <a:tc>
                  <a:txBody>
                    <a:bodyPr/>
                    <a:lstStyle/>
                    <a:p>
                      <a:r>
                        <a:rPr lang="en-GB" dirty="0" smtClean="0">
                          <a:solidFill>
                            <a:schemeClr val="tx2"/>
                          </a:solidFill>
                        </a:rPr>
                        <a:t>Marine </a:t>
                      </a:r>
                      <a:r>
                        <a:rPr lang="en-GB" dirty="0" err="1" smtClean="0">
                          <a:solidFill>
                            <a:schemeClr val="tx2"/>
                          </a:solidFill>
                        </a:rPr>
                        <a:t>Digimap</a:t>
                      </a:r>
                      <a:endParaRPr lang="en-GB" dirty="0">
                        <a:solidFill>
                          <a:schemeClr val="tx2"/>
                        </a:solidFill>
                      </a:endParaRPr>
                    </a:p>
                  </a:txBody>
                  <a:tcPr/>
                </a:tc>
                <a:tc>
                  <a:txBody>
                    <a:bodyPr/>
                    <a:lstStyle/>
                    <a:p>
                      <a:r>
                        <a:rPr lang="en-GB" dirty="0" err="1" smtClean="0">
                          <a:solidFill>
                            <a:schemeClr val="tx2"/>
                          </a:solidFill>
                        </a:rPr>
                        <a:t>SeaZone</a:t>
                      </a:r>
                      <a:endParaRPr lang="en-GB"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2016-2019</a:t>
                      </a:r>
                    </a:p>
                    <a:p>
                      <a:endParaRPr lang="en-GB" dirty="0">
                        <a:solidFill>
                          <a:schemeClr val="tx2"/>
                        </a:solidFill>
                      </a:endParaRPr>
                    </a:p>
                  </a:txBody>
                  <a:tcPr/>
                </a:tc>
                <a:extLst>
                  <a:ext uri="{0D108BD9-81ED-4DB2-BD59-A6C34878D82A}">
                    <a16:rowId xmlns:a16="http://schemas.microsoft.com/office/drawing/2014/main" val="10004"/>
                  </a:ext>
                </a:extLst>
              </a:tr>
              <a:tr h="640080">
                <a:tc>
                  <a:txBody>
                    <a:bodyPr/>
                    <a:lstStyle/>
                    <a:p>
                      <a:r>
                        <a:rPr lang="en-GB" dirty="0" smtClean="0">
                          <a:solidFill>
                            <a:schemeClr val="tx2"/>
                          </a:solidFill>
                        </a:rPr>
                        <a:t>Environment </a:t>
                      </a:r>
                      <a:r>
                        <a:rPr lang="en-GB" dirty="0" err="1" smtClean="0">
                          <a:solidFill>
                            <a:schemeClr val="tx2"/>
                          </a:solidFill>
                        </a:rPr>
                        <a:t>Digimap</a:t>
                      </a:r>
                      <a:endParaRPr lang="en-GB" dirty="0">
                        <a:solidFill>
                          <a:schemeClr val="tx2"/>
                        </a:solidFill>
                      </a:endParaRPr>
                    </a:p>
                  </a:txBody>
                  <a:tcPr/>
                </a:tc>
                <a:tc>
                  <a:txBody>
                    <a:bodyPr/>
                    <a:lstStyle/>
                    <a:p>
                      <a:r>
                        <a:rPr lang="en-GB" dirty="0" smtClean="0">
                          <a:solidFill>
                            <a:schemeClr val="tx2"/>
                          </a:solidFill>
                        </a:rPr>
                        <a:t>Centre for Ecology and Hydrology</a:t>
                      </a:r>
                      <a:endParaRPr lang="en-GB" dirty="0">
                        <a:solidFill>
                          <a:schemeClr val="tx2"/>
                        </a:solidFill>
                      </a:endParaRPr>
                    </a:p>
                  </a:txBody>
                  <a:tcPr/>
                </a:tc>
                <a:tc>
                  <a:txBody>
                    <a:bodyPr/>
                    <a:lstStyle/>
                    <a:p>
                      <a:r>
                        <a:rPr lang="en-GB" dirty="0" smtClean="0">
                          <a:solidFill>
                            <a:schemeClr val="tx2"/>
                          </a:solidFill>
                        </a:rPr>
                        <a:t>2015-2018</a:t>
                      </a:r>
                    </a:p>
                  </a:txBody>
                  <a:tcPr/>
                </a:tc>
                <a:extLst>
                  <a:ext uri="{0D108BD9-81ED-4DB2-BD59-A6C34878D82A}">
                    <a16:rowId xmlns:a16="http://schemas.microsoft.com/office/drawing/2014/main" val="10005"/>
                  </a:ext>
                </a:extLst>
              </a:tr>
              <a:tr h="640080">
                <a:tc>
                  <a:txBody>
                    <a:bodyPr/>
                    <a:lstStyle/>
                    <a:p>
                      <a:r>
                        <a:rPr lang="en-GB" dirty="0" smtClean="0">
                          <a:solidFill>
                            <a:schemeClr val="tx2"/>
                          </a:solidFill>
                        </a:rPr>
                        <a:t>Aerial</a:t>
                      </a:r>
                      <a:r>
                        <a:rPr lang="en-GB" baseline="0" dirty="0" smtClean="0">
                          <a:solidFill>
                            <a:schemeClr val="tx2"/>
                          </a:solidFill>
                        </a:rPr>
                        <a:t> Digimap</a:t>
                      </a:r>
                      <a:endParaRPr lang="en-GB" dirty="0">
                        <a:solidFill>
                          <a:schemeClr val="tx2"/>
                        </a:solidFill>
                      </a:endParaRPr>
                    </a:p>
                  </a:txBody>
                  <a:tcPr/>
                </a:tc>
                <a:tc>
                  <a:txBody>
                    <a:bodyPr/>
                    <a:lstStyle/>
                    <a:p>
                      <a:r>
                        <a:rPr lang="en-GB" dirty="0" err="1" smtClean="0">
                          <a:solidFill>
                            <a:schemeClr val="tx2"/>
                          </a:solidFill>
                        </a:rPr>
                        <a:t>Getmapping</a:t>
                      </a:r>
                      <a:r>
                        <a:rPr lang="en-GB" dirty="0" smtClean="0">
                          <a:solidFill>
                            <a:schemeClr val="tx2"/>
                          </a:solidFill>
                        </a:rPr>
                        <a:t> plc</a:t>
                      </a:r>
                      <a:endParaRPr lang="en-GB" dirty="0">
                        <a:solidFill>
                          <a:schemeClr val="tx2"/>
                        </a:solidFill>
                      </a:endParaRPr>
                    </a:p>
                  </a:txBody>
                  <a:tcPr/>
                </a:tc>
                <a:tc>
                  <a:txBody>
                    <a:bodyPr/>
                    <a:lstStyle/>
                    <a:p>
                      <a:r>
                        <a:rPr lang="en-GB" dirty="0" smtClean="0">
                          <a:solidFill>
                            <a:schemeClr val="tx2"/>
                          </a:solidFill>
                        </a:rPr>
                        <a:t>2016-17</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297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requirements</a:t>
            </a:r>
            <a:endParaRPr lang="en-GB" dirty="0"/>
          </a:p>
        </p:txBody>
      </p:sp>
      <p:sp>
        <p:nvSpPr>
          <p:cNvPr id="3" name="Content Placeholder 2"/>
          <p:cNvSpPr>
            <a:spLocks noGrp="1"/>
          </p:cNvSpPr>
          <p:nvPr>
            <p:ph idx="1"/>
          </p:nvPr>
        </p:nvSpPr>
        <p:spPr/>
        <p:txBody>
          <a:bodyPr>
            <a:normAutofit fontScale="92500"/>
          </a:bodyPr>
          <a:lstStyle/>
          <a:p>
            <a:r>
              <a:rPr lang="en-GB" dirty="0" smtClean="0"/>
              <a:t>Browser-based service</a:t>
            </a:r>
          </a:p>
          <a:p>
            <a:r>
              <a:rPr lang="en-GB" dirty="0" smtClean="0"/>
              <a:t>No installation requirements</a:t>
            </a:r>
          </a:p>
          <a:p>
            <a:r>
              <a:rPr lang="en-GB" dirty="0" smtClean="0"/>
              <a:t>Which browsers work?</a:t>
            </a:r>
          </a:p>
          <a:p>
            <a:pPr lvl="1"/>
            <a:r>
              <a:rPr lang="en-GB" dirty="0" smtClean="0"/>
              <a:t>Latest versions of Firefox, Chrome and Safari</a:t>
            </a:r>
          </a:p>
          <a:p>
            <a:pPr lvl="1"/>
            <a:r>
              <a:rPr lang="en-GB" dirty="0"/>
              <a:t>Internet Explorer 11 and </a:t>
            </a:r>
            <a:r>
              <a:rPr lang="en-GB" dirty="0" smtClean="0"/>
              <a:t>Edge</a:t>
            </a:r>
          </a:p>
          <a:p>
            <a:endParaRPr lang="en-GB" dirty="0"/>
          </a:p>
          <a:p>
            <a:r>
              <a:rPr lang="en-GB" dirty="0" smtClean="0"/>
              <a:t>Mobile devices</a:t>
            </a:r>
          </a:p>
          <a:p>
            <a:pPr lvl="1"/>
            <a:r>
              <a:rPr lang="en-GB" dirty="0" smtClean="0"/>
              <a:t>Most functionality works with tablets</a:t>
            </a:r>
          </a:p>
          <a:p>
            <a:pPr lvl="1"/>
            <a:r>
              <a:rPr lang="en-GB" dirty="0" smtClean="0"/>
              <a:t>new version of Roam improves this</a:t>
            </a:r>
          </a:p>
          <a:p>
            <a:pPr lvl="1"/>
            <a:r>
              <a:rPr lang="en-GB" dirty="0" smtClean="0"/>
              <a:t>Use on mobile telephones less useful so lower priority for EDINA</a:t>
            </a:r>
          </a:p>
        </p:txBody>
      </p:sp>
    </p:spTree>
    <p:extLst>
      <p:ext uri="{BB962C8B-B14F-4D97-AF65-F5344CB8AC3E}">
        <p14:creationId xmlns:p14="http://schemas.microsoft.com/office/powerpoint/2010/main" val="369769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GB" altLang="en-US" dirty="0" smtClean="0"/>
              <a:t>Software guidance</a:t>
            </a:r>
            <a:endParaRPr lang="en-GB" altLang="en-US" dirty="0"/>
          </a:p>
        </p:txBody>
      </p:sp>
      <p:sp>
        <p:nvSpPr>
          <p:cNvPr id="340995" name="Rectangle 3"/>
          <p:cNvSpPr>
            <a:spLocks noGrp="1" noChangeArrowheads="1"/>
          </p:cNvSpPr>
          <p:nvPr>
            <p:ph type="body" idx="1"/>
          </p:nvPr>
        </p:nvSpPr>
        <p:spPr>
          <a:xfrm>
            <a:off x="251520" y="1262155"/>
            <a:ext cx="8281988" cy="532923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sz="2400" dirty="0"/>
              <a:t>Onward use of downloaded data will </a:t>
            </a:r>
            <a:r>
              <a:rPr lang="en-GB" altLang="en-US" sz="2400" dirty="0" smtClean="0"/>
              <a:t>typically require one of:</a:t>
            </a:r>
          </a:p>
          <a:p>
            <a:pPr lvl="1"/>
            <a:r>
              <a:rPr lang="en-GB" altLang="en-US" sz="2000" dirty="0" smtClean="0"/>
              <a:t>GIS (geographic information system)</a:t>
            </a:r>
          </a:p>
          <a:p>
            <a:pPr lvl="1"/>
            <a:r>
              <a:rPr lang="en-GB" altLang="en-US" sz="2000" dirty="0" smtClean="0"/>
              <a:t>CAD (computer aided design)</a:t>
            </a:r>
          </a:p>
          <a:p>
            <a:pPr lvl="1"/>
            <a:r>
              <a:rPr lang="en-GB" altLang="en-US" sz="2000" dirty="0" smtClean="0"/>
              <a:t>Image </a:t>
            </a:r>
            <a:r>
              <a:rPr lang="en-GB" altLang="en-US" sz="2000" dirty="0"/>
              <a:t>p</a:t>
            </a:r>
            <a:r>
              <a:rPr lang="en-GB" altLang="en-US" sz="2000" dirty="0" smtClean="0"/>
              <a:t>rocessing </a:t>
            </a:r>
            <a:r>
              <a:rPr lang="en-GB" altLang="en-US" sz="2000" dirty="0"/>
              <a:t>software</a:t>
            </a:r>
          </a:p>
          <a:p>
            <a:r>
              <a:rPr lang="en-GB" altLang="en-US" sz="2400" dirty="0" smtClean="0"/>
              <a:t>Suitable software licences </a:t>
            </a:r>
            <a:r>
              <a:rPr lang="en-GB" altLang="en-US" sz="2400" dirty="0"/>
              <a:t>available through </a:t>
            </a:r>
            <a:r>
              <a:rPr lang="en-GB" altLang="en-US" sz="2400" dirty="0" err="1" smtClean="0"/>
              <a:t>eduserv</a:t>
            </a:r>
            <a:r>
              <a:rPr lang="en-GB" altLang="en-US" sz="2400" dirty="0" smtClean="0"/>
              <a:t> CHEST (e.g</a:t>
            </a:r>
            <a:r>
              <a:rPr lang="en-GB" altLang="en-US" sz="2400" dirty="0"/>
              <a:t>. </a:t>
            </a:r>
            <a:r>
              <a:rPr lang="en-GB" altLang="en-US" sz="2400" dirty="0" smtClean="0"/>
              <a:t>ArcGIS) or freeware (e.g. QGIS)</a:t>
            </a:r>
            <a:endParaRPr lang="en-GB" altLang="en-US" sz="2400" dirty="0"/>
          </a:p>
          <a:p>
            <a:r>
              <a:rPr lang="en-GB" altLang="en-US" sz="2400" dirty="0"/>
              <a:t>Local support will be required for these </a:t>
            </a:r>
            <a:r>
              <a:rPr lang="en-GB" altLang="en-US" sz="2400" dirty="0" smtClean="0"/>
              <a:t>packages</a:t>
            </a:r>
          </a:p>
          <a:p>
            <a:pPr lvl="1"/>
            <a:r>
              <a:rPr lang="en-GB" altLang="en-US" sz="2000" dirty="0" smtClean="0"/>
              <a:t>this is not necessarily the site rep’s responsibility</a:t>
            </a:r>
            <a:endParaRPr lang="en-GB" altLang="en-US" sz="2000" dirty="0"/>
          </a:p>
          <a:p>
            <a:r>
              <a:rPr lang="en-GB" altLang="en-US" sz="2400" dirty="0"/>
              <a:t>Some information about software given in </a:t>
            </a:r>
            <a:r>
              <a:rPr lang="en-GB" altLang="en-US" sz="2400" dirty="0" err="1"/>
              <a:t>Digimap</a:t>
            </a:r>
            <a:r>
              <a:rPr lang="en-GB" altLang="en-US" sz="2400" dirty="0"/>
              <a:t> Help pages</a:t>
            </a:r>
          </a:p>
          <a:p>
            <a:pPr lvl="1"/>
            <a:r>
              <a:rPr lang="en-GB" altLang="en-US" sz="2000" dirty="0"/>
              <a:t>not exhaustive</a:t>
            </a:r>
          </a:p>
          <a:p>
            <a:pPr lvl="1"/>
            <a:r>
              <a:rPr lang="en-GB" altLang="en-US" sz="2000" dirty="0"/>
              <a:t>provides guidance on most widely used software</a:t>
            </a:r>
          </a:p>
        </p:txBody>
      </p:sp>
    </p:spTree>
    <p:extLst>
      <p:ext uri="{BB962C8B-B14F-4D97-AF65-F5344CB8AC3E}">
        <p14:creationId xmlns:p14="http://schemas.microsoft.com/office/powerpoint/2010/main" val="415140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Licences</a:t>
            </a:r>
            <a:endParaRPr lang="en-GB"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pPr>
              <a:lnSpc>
                <a:spcPct val="110000"/>
              </a:lnSpc>
              <a:spcBef>
                <a:spcPts val="600"/>
              </a:spcBef>
            </a:pPr>
            <a:r>
              <a:rPr lang="en-GB" sz="2400" dirty="0" smtClean="0"/>
              <a:t>On subscribing, a sub-licence between Jisc Collections/UoE and your institution comes into effect</a:t>
            </a:r>
          </a:p>
          <a:p>
            <a:pPr>
              <a:lnSpc>
                <a:spcPct val="110000"/>
              </a:lnSpc>
              <a:spcBef>
                <a:spcPts val="600"/>
              </a:spcBef>
            </a:pPr>
            <a:r>
              <a:rPr lang="en-GB" sz="2400" dirty="0" smtClean="0"/>
              <a:t>Each Digimap Collection has a separate licence</a:t>
            </a:r>
          </a:p>
          <a:p>
            <a:pPr>
              <a:lnSpc>
                <a:spcPct val="110000"/>
              </a:lnSpc>
              <a:spcBef>
                <a:spcPts val="600"/>
              </a:spcBef>
            </a:pPr>
            <a:r>
              <a:rPr lang="en-GB" sz="2400" dirty="0" smtClean="0"/>
              <a:t>Users must accept the licence terms for </a:t>
            </a:r>
            <a:r>
              <a:rPr lang="en-GB" sz="2400" dirty="0"/>
              <a:t>a</a:t>
            </a:r>
            <a:r>
              <a:rPr lang="en-GB" sz="2400" dirty="0" smtClean="0"/>
              <a:t> collection before they can use it; only done once</a:t>
            </a:r>
          </a:p>
          <a:p>
            <a:pPr>
              <a:lnSpc>
                <a:spcPct val="110000"/>
              </a:lnSpc>
              <a:spcBef>
                <a:spcPts val="600"/>
              </a:spcBef>
            </a:pPr>
            <a:r>
              <a:rPr lang="en-GB" sz="2400" dirty="0" smtClean="0"/>
              <a:t>Digimap Ordnance Survey Collection and Environment Digimap differ in structure:</a:t>
            </a:r>
          </a:p>
          <a:p>
            <a:pPr lvl="1">
              <a:lnSpc>
                <a:spcPct val="110000"/>
              </a:lnSpc>
              <a:spcBef>
                <a:spcPts val="600"/>
              </a:spcBef>
            </a:pPr>
            <a:r>
              <a:rPr lang="en-GB" sz="2000" dirty="0" smtClean="0"/>
              <a:t>Institutional sub-licence</a:t>
            </a:r>
          </a:p>
          <a:p>
            <a:pPr lvl="1">
              <a:lnSpc>
                <a:spcPct val="110000"/>
              </a:lnSpc>
              <a:spcBef>
                <a:spcPts val="600"/>
              </a:spcBef>
            </a:pPr>
            <a:r>
              <a:rPr lang="en-GB" sz="2000" dirty="0" smtClean="0"/>
              <a:t>Additional EULA (End User Licence Agreement) between end user and Ordnance Survey or CEH</a:t>
            </a:r>
          </a:p>
          <a:p>
            <a:pPr>
              <a:lnSpc>
                <a:spcPct val="110000"/>
              </a:lnSpc>
              <a:spcBef>
                <a:spcPts val="600"/>
              </a:spcBef>
            </a:pPr>
            <a:r>
              <a:rPr lang="en-GB" sz="2400" dirty="0" smtClean="0"/>
              <a:t>All licences available in full here:</a:t>
            </a:r>
          </a:p>
          <a:p>
            <a:pPr lvl="1">
              <a:lnSpc>
                <a:spcPct val="110000"/>
              </a:lnSpc>
              <a:spcBef>
                <a:spcPts val="600"/>
              </a:spcBef>
            </a:pPr>
            <a:r>
              <a:rPr lang="en-GB" u="sng" dirty="0">
                <a:hlinkClick r:id="rId2"/>
              </a:rPr>
              <a:t>http://digimap.edina.ac.uk/webhelp/digimapsupport/access/licence_agreements.htm</a:t>
            </a:r>
            <a:r>
              <a:rPr lang="en-GB" dirty="0"/>
              <a:t> </a:t>
            </a:r>
            <a:endParaRPr lang="en-GB" dirty="0" smtClean="0"/>
          </a:p>
          <a:p>
            <a:endParaRPr lang="en-GB" sz="2000" dirty="0"/>
          </a:p>
          <a:p>
            <a:endParaRPr lang="en-GB" sz="2000" dirty="0"/>
          </a:p>
        </p:txBody>
      </p:sp>
    </p:spTree>
    <p:extLst>
      <p:ext uri="{BB962C8B-B14F-4D97-AF65-F5344CB8AC3E}">
        <p14:creationId xmlns:p14="http://schemas.microsoft.com/office/powerpoint/2010/main" val="689945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22260</TotalTime>
  <Words>2159</Words>
  <Application>Microsoft Office PowerPoint</Application>
  <PresentationFormat>On-screen Show (4:3)</PresentationFormat>
  <Paragraphs>353</Paragraphs>
  <Slides>41</Slides>
  <Notes>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Tahoma</vt:lpstr>
      <vt:lpstr>Office Theme</vt:lpstr>
      <vt:lpstr>Digimap Collections   Introduction for site reps</vt:lpstr>
      <vt:lpstr>Introduction for site reps</vt:lpstr>
      <vt:lpstr>Digimap Collections</vt:lpstr>
      <vt:lpstr>Subscriptions for 2017/18</vt:lpstr>
      <vt:lpstr>Subscriptions to Aerial Digimap</vt:lpstr>
      <vt:lpstr>Who provides the map data?</vt:lpstr>
      <vt:lpstr>Technical requirements</vt:lpstr>
      <vt:lpstr>Software guidance</vt:lpstr>
      <vt:lpstr>Licences</vt:lpstr>
      <vt:lpstr>Summary of terms of use</vt:lpstr>
      <vt:lpstr>Publishing maps</vt:lpstr>
      <vt:lpstr>Licensed vs Open Data</vt:lpstr>
      <vt:lpstr>How do I know if it’s Licensed Data or Open Data?</vt:lpstr>
      <vt:lpstr>Poll</vt:lpstr>
      <vt:lpstr>Institutional Responsibilities  </vt:lpstr>
      <vt:lpstr>Responsibilities</vt:lpstr>
      <vt:lpstr>How do users get access?</vt:lpstr>
      <vt:lpstr>Who can use Digimap?</vt:lpstr>
      <vt:lpstr>OS definition of Authorised User </vt:lpstr>
      <vt:lpstr>More about OS Authorised Users</vt:lpstr>
      <vt:lpstr>User registration</vt:lpstr>
      <vt:lpstr>Frequently Asked Questions</vt:lpstr>
      <vt:lpstr>Local Support staff</vt:lpstr>
      <vt:lpstr>Site Representative role</vt:lpstr>
      <vt:lpstr>Responsible Officer for Data Security</vt:lpstr>
      <vt:lpstr>Licence breaches</vt:lpstr>
      <vt:lpstr>Frequently Asked Questions</vt:lpstr>
      <vt:lpstr>EDINA Helpdesk</vt:lpstr>
      <vt:lpstr>Chat facility</vt:lpstr>
      <vt:lpstr>Digimap Resource Centre</vt:lpstr>
      <vt:lpstr>Digimap Resource Centre</vt:lpstr>
      <vt:lpstr>General Digimap Support area</vt:lpstr>
      <vt:lpstr>Digimap support email list</vt:lpstr>
      <vt:lpstr>Usage statistics</vt:lpstr>
      <vt:lpstr>PowerPoint Presentation</vt:lpstr>
      <vt:lpstr>PowerPoint Presentation</vt:lpstr>
      <vt:lpstr>Social media</vt:lpstr>
      <vt:lpstr>Training</vt:lpstr>
      <vt:lpstr>Site Reps Guidance document</vt:lpstr>
      <vt:lpstr>Setup local support web pages</vt:lpstr>
      <vt:lpstr>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dc:creator>
  <cp:lastModifiedBy>DIFFLEY Emma</cp:lastModifiedBy>
  <cp:revision>510</cp:revision>
  <cp:lastPrinted>2015-10-05T09:48:27Z</cp:lastPrinted>
  <dcterms:created xsi:type="dcterms:W3CDTF">2013-07-16T11:07:09Z</dcterms:created>
  <dcterms:modified xsi:type="dcterms:W3CDTF">2017-10-25T12:41:35Z</dcterms:modified>
</cp:coreProperties>
</file>