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54" r:id="rId2"/>
    <p:sldId id="256" r:id="rId3"/>
    <p:sldId id="553" r:id="rId4"/>
    <p:sldId id="544" r:id="rId5"/>
    <p:sldId id="521" r:id="rId6"/>
    <p:sldId id="526" r:id="rId7"/>
    <p:sldId id="545" r:id="rId8"/>
    <p:sldId id="522" r:id="rId9"/>
    <p:sldId id="536" r:id="rId10"/>
    <p:sldId id="530" r:id="rId11"/>
    <p:sldId id="423" r:id="rId12"/>
    <p:sldId id="428" r:id="rId13"/>
    <p:sldId id="487" r:id="rId14"/>
    <p:sldId id="488" r:id="rId15"/>
    <p:sldId id="548" r:id="rId16"/>
    <p:sldId id="554" r:id="rId17"/>
    <p:sldId id="547" r:id="rId18"/>
    <p:sldId id="551" r:id="rId19"/>
    <p:sldId id="550" r:id="rId20"/>
    <p:sldId id="569" r:id="rId21"/>
    <p:sldId id="568" r:id="rId22"/>
    <p:sldId id="541" r:id="rId23"/>
    <p:sldId id="562" r:id="rId24"/>
    <p:sldId id="563" r:id="rId25"/>
    <p:sldId id="560" r:id="rId26"/>
    <p:sldId id="477" r:id="rId27"/>
    <p:sldId id="561" r:id="rId28"/>
    <p:sldId id="314" r:id="rId29"/>
    <p:sldId id="555" r:id="rId30"/>
  </p:sldIdLst>
  <p:sldSz cx="9144000" cy="6858000" type="screen4x3"/>
  <p:notesSz cx="6797675" cy="9926638"/>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3B59D2-DD91-46B9-8B8C-767C44F69136}">
          <p14:sldIdLst>
            <p14:sldId id="354"/>
            <p14:sldId id="256"/>
            <p14:sldId id="553"/>
            <p14:sldId id="544"/>
            <p14:sldId id="521"/>
            <p14:sldId id="526"/>
            <p14:sldId id="545"/>
            <p14:sldId id="522"/>
            <p14:sldId id="536"/>
            <p14:sldId id="530"/>
            <p14:sldId id="423"/>
            <p14:sldId id="428"/>
            <p14:sldId id="487"/>
            <p14:sldId id="488"/>
            <p14:sldId id="548"/>
            <p14:sldId id="554"/>
            <p14:sldId id="547"/>
            <p14:sldId id="551"/>
            <p14:sldId id="550"/>
            <p14:sldId id="569"/>
            <p14:sldId id="568"/>
            <p14:sldId id="541"/>
            <p14:sldId id="562"/>
            <p14:sldId id="563"/>
            <p14:sldId id="560"/>
            <p14:sldId id="477"/>
            <p14:sldId id="561"/>
            <p14:sldId id="314"/>
            <p14:sldId id="5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2" autoAdjust="0"/>
    <p:restoredTop sz="86432" autoAdjust="0"/>
  </p:normalViewPr>
  <p:slideViewPr>
    <p:cSldViewPr>
      <p:cViewPr varScale="1">
        <p:scale>
          <a:sx n="138" d="100"/>
          <a:sy n="138" d="100"/>
        </p:scale>
        <p:origin x="98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4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6332"/>
          </a:xfrm>
          <a:prstGeom prst="rect">
            <a:avLst/>
          </a:prstGeom>
        </p:spPr>
        <p:txBody>
          <a:bodyPr vert="horz" lIns="91425" tIns="45712" rIns="91425" bIns="45712" rtlCol="0"/>
          <a:lstStyle>
            <a:lvl1pPr algn="l">
              <a:defRPr sz="1200"/>
            </a:lvl1pPr>
          </a:lstStyle>
          <a:p>
            <a:endParaRPr lang="en-GB" dirty="0"/>
          </a:p>
        </p:txBody>
      </p:sp>
      <p:sp>
        <p:nvSpPr>
          <p:cNvPr id="3" name="Date Placeholder 2"/>
          <p:cNvSpPr>
            <a:spLocks noGrp="1"/>
          </p:cNvSpPr>
          <p:nvPr>
            <p:ph type="dt" sz="quarter" idx="1"/>
          </p:nvPr>
        </p:nvSpPr>
        <p:spPr>
          <a:xfrm>
            <a:off x="3850443" y="2"/>
            <a:ext cx="2945659" cy="496332"/>
          </a:xfrm>
          <a:prstGeom prst="rect">
            <a:avLst/>
          </a:prstGeom>
        </p:spPr>
        <p:txBody>
          <a:bodyPr vert="horz" lIns="91425" tIns="45712" rIns="91425" bIns="45712" rtlCol="0"/>
          <a:lstStyle>
            <a:lvl1pPr algn="r">
              <a:defRPr sz="1200"/>
            </a:lvl1pPr>
          </a:lstStyle>
          <a:p>
            <a:endParaRPr lang="en-GB" dirty="0"/>
          </a:p>
        </p:txBody>
      </p:sp>
      <p:sp>
        <p:nvSpPr>
          <p:cNvPr id="4" name="Footer Placeholder 3"/>
          <p:cNvSpPr>
            <a:spLocks noGrp="1"/>
          </p:cNvSpPr>
          <p:nvPr>
            <p:ph type="ftr" sz="quarter" idx="2"/>
          </p:nvPr>
        </p:nvSpPr>
        <p:spPr>
          <a:xfrm>
            <a:off x="0" y="9428584"/>
            <a:ext cx="2945659" cy="496332"/>
          </a:xfrm>
          <a:prstGeom prst="rect">
            <a:avLst/>
          </a:prstGeom>
        </p:spPr>
        <p:txBody>
          <a:bodyPr vert="horz" lIns="91425" tIns="45712" rIns="91425" bIns="4571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25" tIns="45712" rIns="91425" bIns="45712" rtlCol="0" anchor="b"/>
          <a:lstStyle>
            <a:lvl1pPr algn="r">
              <a:defRPr sz="1200"/>
            </a:lvl1pPr>
          </a:lstStyle>
          <a:p>
            <a:fld id="{7C99B4DA-A087-43F2-919B-CEB300F69C20}" type="slidenum">
              <a:rPr lang="en-GB" smtClean="0"/>
              <a:t>‹#›</a:t>
            </a:fld>
            <a:endParaRPr lang="en-GB" dirty="0"/>
          </a:p>
        </p:txBody>
      </p:sp>
    </p:spTree>
    <p:extLst>
      <p:ext uri="{BB962C8B-B14F-4D97-AF65-F5344CB8AC3E}">
        <p14:creationId xmlns:p14="http://schemas.microsoft.com/office/powerpoint/2010/main" val="33213269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6332"/>
          </a:xfrm>
          <a:prstGeom prst="rect">
            <a:avLst/>
          </a:prstGeom>
        </p:spPr>
        <p:txBody>
          <a:bodyPr vert="horz" lIns="91425" tIns="45712" rIns="91425" bIns="45712" rtlCol="0"/>
          <a:lstStyle>
            <a:lvl1pPr algn="l">
              <a:defRPr sz="1200"/>
            </a:lvl1pPr>
          </a:lstStyle>
          <a:p>
            <a:endParaRPr lang="en-GB" dirty="0"/>
          </a:p>
        </p:txBody>
      </p:sp>
      <p:sp>
        <p:nvSpPr>
          <p:cNvPr id="3" name="Date Placeholder 2"/>
          <p:cNvSpPr>
            <a:spLocks noGrp="1"/>
          </p:cNvSpPr>
          <p:nvPr>
            <p:ph type="dt" idx="1"/>
          </p:nvPr>
        </p:nvSpPr>
        <p:spPr>
          <a:xfrm>
            <a:off x="3850443" y="2"/>
            <a:ext cx="2945659" cy="496332"/>
          </a:xfrm>
          <a:prstGeom prst="rect">
            <a:avLst/>
          </a:prstGeom>
        </p:spPr>
        <p:txBody>
          <a:bodyPr vert="horz" lIns="91425" tIns="45712" rIns="91425" bIns="45712" rtlCol="0"/>
          <a:lstStyle>
            <a:lvl1pPr algn="r">
              <a:defRPr sz="1200"/>
            </a:lvl1pPr>
          </a:lstStyle>
          <a:p>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5" tIns="45712" rIns="91425" bIns="45712" rtlCol="0" anchor="ctr"/>
          <a:lstStyle/>
          <a:p>
            <a:endParaRPr lang="en-GB" dirty="0"/>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1425" tIns="45712" rIns="91425"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1425" tIns="45712" rIns="91425" bIns="4571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25" tIns="45712" rIns="91425" bIns="45712" rtlCol="0" anchor="b"/>
          <a:lstStyle>
            <a:lvl1pPr algn="r">
              <a:defRPr sz="1200"/>
            </a:lvl1pPr>
          </a:lstStyle>
          <a:p>
            <a:fld id="{CEEACF31-1CCF-4BF4-8819-599B29CF1DE9}" type="slidenum">
              <a:rPr lang="en-GB" smtClean="0"/>
              <a:t>‹#›</a:t>
            </a:fld>
            <a:endParaRPr lang="en-GB" dirty="0"/>
          </a:p>
        </p:txBody>
      </p:sp>
    </p:spTree>
    <p:extLst>
      <p:ext uri="{BB962C8B-B14F-4D97-AF65-F5344CB8AC3E}">
        <p14:creationId xmlns:p14="http://schemas.microsoft.com/office/powerpoint/2010/main" val="75062683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CEEACF31-1CCF-4BF4-8819-599B29CF1DE9}" type="slidenum">
              <a:rPr lang="en-GB" smtClean="0"/>
              <a:t>1</a:t>
            </a:fld>
            <a:endParaRPr lang="en-GB" dirty="0"/>
          </a:p>
        </p:txBody>
      </p:sp>
      <p:sp>
        <p:nvSpPr>
          <p:cNvPr id="5" name="Date Placeholder 4"/>
          <p:cNvSpPr>
            <a:spLocks noGrp="1"/>
          </p:cNvSpPr>
          <p:nvPr>
            <p:ph type="dt" idx="11"/>
          </p:nvPr>
        </p:nvSpPr>
        <p:spPr/>
        <p:txBody>
          <a:bodyPr/>
          <a:lstStyle/>
          <a:p>
            <a:endParaRPr lang="en-GB" dirty="0"/>
          </a:p>
        </p:txBody>
      </p:sp>
    </p:spTree>
    <p:extLst>
      <p:ext uri="{BB962C8B-B14F-4D97-AF65-F5344CB8AC3E}">
        <p14:creationId xmlns:p14="http://schemas.microsoft.com/office/powerpoint/2010/main" val="1277925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EEACF31-1CCF-4BF4-8819-599B29CF1DE9}" type="slidenum">
              <a:rPr lang="en-GB" smtClean="0"/>
              <a:t>2</a:t>
            </a:fld>
            <a:endParaRPr lang="en-GB" dirty="0"/>
          </a:p>
        </p:txBody>
      </p:sp>
      <p:sp>
        <p:nvSpPr>
          <p:cNvPr id="5" name="Date Placeholder 4"/>
          <p:cNvSpPr>
            <a:spLocks noGrp="1"/>
          </p:cNvSpPr>
          <p:nvPr>
            <p:ph type="dt" idx="11"/>
          </p:nvPr>
        </p:nvSpPr>
        <p:spPr/>
        <p:txBody>
          <a:bodyPr/>
          <a:lstStyle/>
          <a:p>
            <a:endParaRPr lang="en-GB" dirty="0"/>
          </a:p>
        </p:txBody>
      </p:sp>
    </p:spTree>
    <p:extLst>
      <p:ext uri="{BB962C8B-B14F-4D97-AF65-F5344CB8AC3E}">
        <p14:creationId xmlns:p14="http://schemas.microsoft.com/office/powerpoint/2010/main" val="227307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3321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2162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straightforward to use Data Download</a:t>
            </a:r>
            <a:r>
              <a:rPr lang="en-GB" baseline="0" dirty="0" smtClean="0"/>
              <a:t> – ordering map data involves 3 steps:</a:t>
            </a:r>
          </a:p>
          <a:p>
            <a:endParaRPr lang="en-GB" baseline="0" dirty="0" smtClean="0"/>
          </a:p>
          <a:p>
            <a:pPr marL="228581" indent="-228581">
              <a:buAutoNum type="arabicPeriod"/>
            </a:pPr>
            <a:r>
              <a:rPr lang="en-GB" baseline="0" dirty="0" smtClean="0"/>
              <a:t>Select your area on the map – there are 4 methods for selection. The shaded orange area you see here is our selected area.</a:t>
            </a:r>
          </a:p>
          <a:p>
            <a:pPr marL="228581" indent="-228581">
              <a:buAutoNum type="arabicPeriod"/>
            </a:pPr>
            <a:r>
              <a:rPr lang="en-GB" baseline="0" dirty="0" smtClean="0"/>
              <a:t>Select the map data that you wish to download. You can open any category of map data by clicking on the name. Then it’s a matter of ticking the box next to any map data you wish to download. You can download as many as you like in an order, provided you do not exceed the allowances. There is an allowance for each map data product – in order that our servers can process orders as quickly as possible.</a:t>
            </a:r>
          </a:p>
          <a:p>
            <a:pPr marL="228581" indent="-228581">
              <a:buAutoNum type="arabicPeriod"/>
            </a:pPr>
            <a:r>
              <a:rPr lang="en-GB" baseline="0" dirty="0" smtClean="0"/>
              <a:t>Third step is to add to basket. Once you click the add to basket button, your basket pops up on screen. You can then select from different formats, date versions and map layers, where available. Options will different depending on map product.</a:t>
            </a:r>
            <a:endParaRPr lang="en-GB" dirty="0"/>
          </a:p>
        </p:txBody>
      </p:sp>
      <p:sp>
        <p:nvSpPr>
          <p:cNvPr id="4" name="Slide Number Placeholder 3"/>
          <p:cNvSpPr>
            <a:spLocks noGrp="1"/>
          </p:cNvSpPr>
          <p:nvPr>
            <p:ph type="sldNum" sz="quarter" idx="10"/>
          </p:nvPr>
        </p:nvSpPr>
        <p:spPr/>
        <p:txBody>
          <a:bodyPr/>
          <a:lstStyle/>
          <a:p>
            <a:fld id="{B3A44689-3CFC-4093-874D-C7E401C607E8}" type="slidenum">
              <a:rPr lang="en-GB" smtClean="0"/>
              <a:t>13</a:t>
            </a:fld>
            <a:endParaRPr lang="en-GB" dirty="0"/>
          </a:p>
        </p:txBody>
      </p:sp>
    </p:spTree>
    <p:extLst>
      <p:ext uri="{BB962C8B-B14F-4D97-AF65-F5344CB8AC3E}">
        <p14:creationId xmlns:p14="http://schemas.microsoft.com/office/powerpoint/2010/main" val="2248377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23</a:t>
            </a:fld>
            <a:endParaRPr lang="en-GB" dirty="0"/>
          </a:p>
        </p:txBody>
      </p:sp>
    </p:spTree>
    <p:extLst>
      <p:ext uri="{BB962C8B-B14F-4D97-AF65-F5344CB8AC3E}">
        <p14:creationId xmlns:p14="http://schemas.microsoft.com/office/powerpoint/2010/main" val="39395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26</a:t>
            </a:fld>
            <a:endParaRPr lang="en-GB" dirty="0"/>
          </a:p>
        </p:txBody>
      </p:sp>
    </p:spTree>
    <p:extLst>
      <p:ext uri="{BB962C8B-B14F-4D97-AF65-F5344CB8AC3E}">
        <p14:creationId xmlns:p14="http://schemas.microsoft.com/office/powerpoint/2010/main" val="3015894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27</a:t>
            </a:fld>
            <a:endParaRPr lang="en-GB" dirty="0"/>
          </a:p>
        </p:txBody>
      </p:sp>
    </p:spTree>
    <p:extLst>
      <p:ext uri="{BB962C8B-B14F-4D97-AF65-F5344CB8AC3E}">
        <p14:creationId xmlns:p14="http://schemas.microsoft.com/office/powerpoint/2010/main" val="3140318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28</a:t>
            </a:fld>
            <a:endParaRPr lang="en-GB" dirty="0"/>
          </a:p>
        </p:txBody>
      </p:sp>
    </p:spTree>
    <p:extLst>
      <p:ext uri="{BB962C8B-B14F-4D97-AF65-F5344CB8AC3E}">
        <p14:creationId xmlns:p14="http://schemas.microsoft.com/office/powerpoint/2010/main" val="128722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26/11/2015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39056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26/11/2015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270652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26/11/2015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228437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lvl1pPr>
              <a:defRPr b="1">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2070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26/11/2015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204520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26/11/2015</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147479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26/11/2015</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4230612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26/11/2015</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36067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26/11/2015</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246744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26/11/2015</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154194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26/11/2015</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174554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098" name="Picture 2" descr="Z:\User Support\Training\Geo\Images\digimap.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08304" y="6309320"/>
            <a:ext cx="1657350" cy="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digimap.edina.ac.uk/webhelp/os/osdigimaphelp.htm#data_information/os_data_issues/os_update_dates.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edina@ed.ac.uk"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digimap.edina.ac.uk/webhelp/resources/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igimap.edina.ac.uk/webhelp/digimapsupport/about.htm#access/licence_agreements.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edina@ed.ac.uk" TargetMode="External"/><Relationship Id="rId4" Type="http://schemas.openxmlformats.org/officeDocument/2006/relationships/hyperlink" Target="http://digimap.edina.ac.uk/webhelp/digimapsupport/about.htm#service_info/site_rep_list.ht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digimap.edina.ac.uk/webhelp/os/osdigimaphelp.htm#data_information/data_formats/formats_available.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t.ly/1zvKI9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Digimap – Urban map data for CAD</a:t>
            </a:r>
            <a:endParaRPr lang="en-GB" b="1" dirty="0"/>
          </a:p>
        </p:txBody>
      </p:sp>
      <p:sp>
        <p:nvSpPr>
          <p:cNvPr id="3" name="Content Placeholder 2"/>
          <p:cNvSpPr>
            <a:spLocks noGrp="1"/>
          </p:cNvSpPr>
          <p:nvPr>
            <p:ph idx="1"/>
          </p:nvPr>
        </p:nvSpPr>
        <p:spPr/>
        <p:txBody>
          <a:bodyPr>
            <a:normAutofit/>
          </a:bodyPr>
          <a:lstStyle/>
          <a:p>
            <a:pPr marL="0" indent="0" algn="ctr">
              <a:buNone/>
            </a:pPr>
            <a:r>
              <a:rPr lang="en-GB" dirty="0" smtClean="0"/>
              <a:t>25 November 2015</a:t>
            </a:r>
          </a:p>
          <a:p>
            <a:pPr marL="0" indent="0" algn="ctr">
              <a:buNone/>
            </a:pPr>
            <a:endParaRPr lang="en-GB" dirty="0" smtClean="0"/>
          </a:p>
          <a:p>
            <a:pPr marL="0" indent="0" algn="ctr">
              <a:buNone/>
            </a:pPr>
            <a:endParaRPr lang="en-GB" dirty="0" smtClean="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Ian Holmes, EDINA Geo User Support</a:t>
            </a:r>
          </a:p>
          <a:p>
            <a:pPr marL="0" indent="0" algn="ctr">
              <a:buNone/>
            </a:pPr>
            <a:endParaRPr lang="en-GB" dirty="0" smtClean="0"/>
          </a:p>
          <a:p>
            <a:pPr marL="0" indent="0" algn="ctr">
              <a:buNone/>
            </a:pPr>
            <a:endParaRPr lang="en-GB" dirty="0" smtClean="0"/>
          </a:p>
          <a:p>
            <a:pPr marL="0" indent="0" algn="ctr">
              <a:buNone/>
            </a:pPr>
            <a:endParaRPr lang="en-GB" dirty="0" smtClean="0"/>
          </a:p>
          <a:p>
            <a:pPr marL="0" indent="0" algn="ctr">
              <a:buNone/>
            </a:pP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094" y="2551240"/>
            <a:ext cx="1327813" cy="1755521"/>
          </a:xfrm>
          <a:prstGeom prst="rect">
            <a:avLst/>
          </a:prstGeom>
        </p:spPr>
      </p:pic>
    </p:spTree>
    <p:extLst>
      <p:ext uri="{BB962C8B-B14F-4D97-AF65-F5344CB8AC3E}">
        <p14:creationId xmlns:p14="http://schemas.microsoft.com/office/powerpoint/2010/main" val="2113843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a:t>Update </a:t>
            </a:r>
            <a:r>
              <a:rPr lang="en-GB" altLang="en-US" dirty="0" smtClean="0"/>
              <a:t>Frequency</a:t>
            </a:r>
          </a:p>
        </p:txBody>
      </p:sp>
      <p:sp>
        <p:nvSpPr>
          <p:cNvPr id="10243" name="TextBox 3"/>
          <p:cNvSpPr txBox="1">
            <a:spLocks noChangeArrowheads="1"/>
          </p:cNvSpPr>
          <p:nvPr/>
        </p:nvSpPr>
        <p:spPr bwMode="auto">
          <a:xfrm>
            <a:off x="467544" y="956692"/>
            <a:ext cx="8268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GB" altLang="en-US" sz="1800" b="0" dirty="0" smtClean="0">
                <a:solidFill>
                  <a:schemeClr val="tx2"/>
                </a:solidFill>
                <a:latin typeface="Calibri" pitchFamily="34" charset="0"/>
                <a:cs typeface="Tahoma" pitchFamily="34" charset="0"/>
              </a:rPr>
              <a:t>Digimap &gt; OS Help &gt; Data Information &gt; </a:t>
            </a:r>
            <a:r>
              <a:rPr lang="en-GB" altLang="en-US" sz="1800" b="0" dirty="0">
                <a:solidFill>
                  <a:schemeClr val="tx2"/>
                </a:solidFill>
                <a:latin typeface="Calibri" pitchFamily="34" charset="0"/>
                <a:cs typeface="Tahoma" pitchFamily="34" charset="0"/>
              </a:rPr>
              <a:t>Data update </a:t>
            </a:r>
            <a:r>
              <a:rPr lang="en-GB" altLang="en-US" sz="1800" b="0" dirty="0" smtClean="0">
                <a:solidFill>
                  <a:schemeClr val="tx2"/>
                </a:solidFill>
                <a:latin typeface="Calibri" pitchFamily="34" charset="0"/>
                <a:cs typeface="Tahoma" pitchFamily="34" charset="0"/>
              </a:rPr>
              <a:t>dates</a:t>
            </a:r>
          </a:p>
          <a:p>
            <a:pPr eaLnBrk="1" hangingPunct="1"/>
            <a:r>
              <a:rPr lang="en-GB" altLang="en-US" sz="1100" b="0" dirty="0">
                <a:solidFill>
                  <a:schemeClr val="tx2"/>
                </a:solidFill>
                <a:latin typeface="Calibri" pitchFamily="34" charset="0"/>
                <a:cs typeface="Tahoma" pitchFamily="34" charset="0"/>
                <a:hlinkClick r:id="rId3"/>
              </a:rPr>
              <a:t>http://</a:t>
            </a:r>
            <a:r>
              <a:rPr lang="en-GB" altLang="en-US" sz="1100" b="0" dirty="0" smtClean="0">
                <a:solidFill>
                  <a:schemeClr val="tx2"/>
                </a:solidFill>
                <a:latin typeface="Calibri" pitchFamily="34" charset="0"/>
                <a:cs typeface="Tahoma" pitchFamily="34" charset="0"/>
                <a:hlinkClick r:id="rId3"/>
              </a:rPr>
              <a:t>digimap.edina.ac.uk/webhelp/os/osdigimaphelp.htm#data_information/os_data_issues/os_update_dates.htm</a:t>
            </a:r>
            <a:r>
              <a:rPr lang="en-GB" altLang="en-US" sz="1100" b="0" dirty="0" smtClean="0">
                <a:solidFill>
                  <a:schemeClr val="tx2"/>
                </a:solidFill>
                <a:latin typeface="Calibri" pitchFamily="34" charset="0"/>
                <a:cs typeface="Tahoma" pitchFamily="34" charset="0"/>
              </a:rPr>
              <a:t> </a:t>
            </a:r>
          </a:p>
        </p:txBody>
      </p:sp>
      <p:pic>
        <p:nvPicPr>
          <p:cNvPr id="1028" name="Picture 4" descr="C:\Users\Ian\AppData\Local\Temp\SNAGHTMLc510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57" y="1479332"/>
            <a:ext cx="8327287" cy="482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895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dirty="0" smtClean="0"/>
              <a:t>Where do I get the data?</a:t>
            </a:r>
          </a:p>
        </p:txBody>
      </p:sp>
      <p:sp>
        <p:nvSpPr>
          <p:cNvPr id="3075" name="Content Placeholder 2"/>
          <p:cNvSpPr>
            <a:spLocks noGrp="1"/>
          </p:cNvSpPr>
          <p:nvPr>
            <p:ph idx="1"/>
          </p:nvPr>
        </p:nvSpPr>
        <p:spPr>
          <a:xfrm>
            <a:off x="6012000" y="1274006"/>
            <a:ext cx="2503772" cy="4961596"/>
          </a:xfrm>
        </p:spPr>
        <p:txBody>
          <a:bodyPr>
            <a:normAutofit/>
          </a:bodyPr>
          <a:lstStyle/>
          <a:p>
            <a:r>
              <a:rPr lang="en-GB" altLang="en-US" sz="2000" dirty="0" smtClean="0"/>
              <a:t>Data Download – download OS mapping data for use in GIS/CAD</a:t>
            </a:r>
          </a:p>
        </p:txBody>
      </p:sp>
      <p:pic>
        <p:nvPicPr>
          <p:cNvPr id="2050" name="Picture 2" descr="C:\Users\Ian\AppData\Local\Temp\SNAGHTMLd4c3b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1340768"/>
            <a:ext cx="5760000" cy="43228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63688" y="2708920"/>
            <a:ext cx="2232248"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3317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Data Download</a:t>
            </a:r>
          </a:p>
        </p:txBody>
      </p:sp>
      <p:sp>
        <p:nvSpPr>
          <p:cNvPr id="8196" name="Content Placeholder 2"/>
          <p:cNvSpPr>
            <a:spLocks noGrp="1"/>
          </p:cNvSpPr>
          <p:nvPr>
            <p:ph idx="1"/>
          </p:nvPr>
        </p:nvSpPr>
        <p:spPr>
          <a:xfrm>
            <a:off x="6084168" y="1340768"/>
            <a:ext cx="2880444" cy="4596929"/>
          </a:xfrm>
        </p:spPr>
        <p:txBody>
          <a:bodyPr>
            <a:normAutofit/>
          </a:bodyPr>
          <a:lstStyle/>
          <a:p>
            <a:r>
              <a:rPr lang="en-GB" altLang="en-US" sz="2000" dirty="0" smtClean="0"/>
              <a:t>All available OS map data </a:t>
            </a:r>
          </a:p>
          <a:p>
            <a:r>
              <a:rPr lang="en-GB" altLang="en-US" sz="2000" dirty="0" smtClean="0"/>
              <a:t>Download several map products in one order</a:t>
            </a:r>
          </a:p>
          <a:p>
            <a:r>
              <a:rPr lang="en-GB" altLang="en-US" sz="2000" dirty="0" smtClean="0"/>
              <a:t>5 categories of map data</a:t>
            </a:r>
          </a:p>
          <a:p>
            <a:r>
              <a:rPr lang="en-GB" altLang="en-US" sz="2000" dirty="0" smtClean="0"/>
              <a:t>3 steps to order map data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340769"/>
            <a:ext cx="5760000" cy="398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318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Using Data Download</a:t>
            </a:r>
            <a:endParaRPr lang="en-GB" b="1" dirty="0"/>
          </a:p>
        </p:txBody>
      </p:sp>
      <p:sp>
        <p:nvSpPr>
          <p:cNvPr id="3" name="Content Placeholder 2"/>
          <p:cNvSpPr>
            <a:spLocks noGrp="1"/>
          </p:cNvSpPr>
          <p:nvPr>
            <p:ph idx="1"/>
          </p:nvPr>
        </p:nvSpPr>
        <p:spPr>
          <a:xfrm>
            <a:off x="6084168" y="1340768"/>
            <a:ext cx="2962672" cy="4652806"/>
          </a:xfrm>
        </p:spPr>
        <p:txBody>
          <a:bodyPr>
            <a:normAutofit/>
          </a:bodyPr>
          <a:lstStyle/>
          <a:p>
            <a:pPr marL="0" indent="0">
              <a:buNone/>
            </a:pPr>
            <a:r>
              <a:rPr lang="en-GB" sz="2400" dirty="0" smtClean="0"/>
              <a:t>Three step process:</a:t>
            </a:r>
          </a:p>
          <a:p>
            <a:pPr marL="457200" indent="-457200">
              <a:buFont typeface="+mj-lt"/>
              <a:buAutoNum type="arabicPeriod"/>
            </a:pPr>
            <a:r>
              <a:rPr lang="en-GB" sz="2000" dirty="0" smtClean="0"/>
              <a:t>Select area</a:t>
            </a:r>
          </a:p>
          <a:p>
            <a:pPr marL="457200" indent="-457200">
              <a:buFont typeface="+mj-lt"/>
              <a:buAutoNum type="arabicPeriod"/>
            </a:pPr>
            <a:r>
              <a:rPr lang="en-GB" sz="2000" dirty="0" smtClean="0"/>
              <a:t>Choose data</a:t>
            </a:r>
          </a:p>
          <a:p>
            <a:pPr marL="457200" indent="-457200">
              <a:buFont typeface="+mj-lt"/>
              <a:buAutoNum type="arabicPeriod"/>
            </a:pPr>
            <a:r>
              <a:rPr lang="en-GB" sz="2000" dirty="0" smtClean="0"/>
              <a:t>Add to basket</a:t>
            </a:r>
          </a:p>
          <a:p>
            <a:pPr lvl="1"/>
            <a:r>
              <a:rPr lang="en-GB" sz="1800" dirty="0" smtClean="0"/>
              <a:t>Options to change format, version and layers</a:t>
            </a:r>
            <a:endParaRPr lang="en-GB" sz="18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98" y="1340769"/>
            <a:ext cx="5760000" cy="3761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115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smtClean="0"/>
              <a:t>Basket options</a:t>
            </a:r>
          </a:p>
        </p:txBody>
      </p:sp>
      <p:sp>
        <p:nvSpPr>
          <p:cNvPr id="6" name="Content Placeholder 2"/>
          <p:cNvSpPr txBox="1">
            <a:spLocks/>
          </p:cNvSpPr>
          <p:nvPr/>
        </p:nvSpPr>
        <p:spPr>
          <a:xfrm>
            <a:off x="1063295" y="4653136"/>
            <a:ext cx="6965088" cy="158417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en-US" sz="2400" b="1" smtClean="0"/>
              <a:t>Dataset options:</a:t>
            </a:r>
          </a:p>
          <a:p>
            <a:r>
              <a:rPr lang="en-US" altLang="en-US" sz="2400" b="1" smtClean="0"/>
              <a:t>Version</a:t>
            </a:r>
            <a:r>
              <a:rPr lang="en-US" altLang="en-US" sz="2400" smtClean="0"/>
              <a:t> – dataset version as released by Ordnance Survey</a:t>
            </a:r>
          </a:p>
          <a:p>
            <a:r>
              <a:rPr lang="en-US" altLang="en-US" sz="2400" b="1" smtClean="0"/>
              <a:t>Format</a:t>
            </a:r>
            <a:r>
              <a:rPr lang="en-US" altLang="en-US" sz="2400" smtClean="0"/>
              <a:t> – note different datasets available in different formats</a:t>
            </a:r>
          </a:p>
          <a:p>
            <a:r>
              <a:rPr lang="en-US" altLang="en-US" sz="2400" b="1" smtClean="0"/>
              <a:t>Theme</a:t>
            </a:r>
            <a:r>
              <a:rPr lang="en-US" altLang="en-US" sz="2400" smtClean="0"/>
              <a:t> – some datasets are available in different styles e.g. full colour and line drawing</a:t>
            </a:r>
          </a:p>
          <a:p>
            <a:r>
              <a:rPr lang="en-US" altLang="en-US" sz="2400" b="1" smtClean="0"/>
              <a:t>Layers</a:t>
            </a:r>
            <a:r>
              <a:rPr lang="en-US" altLang="en-US" sz="2400" smtClean="0"/>
              <a:t> – use this to download some features from the full dataset, e.g. just building features from OS MasterMap Topography Layer</a:t>
            </a:r>
            <a:endParaRPr lang="en-US" altLang="en-US" sz="24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792" y="1291162"/>
            <a:ext cx="7038095" cy="3228571"/>
          </a:xfrm>
          <a:prstGeom prst="rect">
            <a:avLst/>
          </a:prstGeom>
        </p:spPr>
      </p:pic>
    </p:spTree>
    <p:extLst>
      <p:ext uri="{BB962C8B-B14F-4D97-AF65-F5344CB8AC3E}">
        <p14:creationId xmlns:p14="http://schemas.microsoft.com/office/powerpoint/2010/main" val="2418677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I use the data?</a:t>
            </a:r>
            <a:endParaRPr lang="en-GB" dirty="0"/>
          </a:p>
        </p:txBody>
      </p:sp>
      <p:sp>
        <p:nvSpPr>
          <p:cNvPr id="3" name="Content Placeholder 2"/>
          <p:cNvSpPr>
            <a:spLocks noGrp="1"/>
          </p:cNvSpPr>
          <p:nvPr>
            <p:ph idx="1"/>
          </p:nvPr>
        </p:nvSpPr>
        <p:spPr/>
        <p:txBody>
          <a:bodyPr/>
          <a:lstStyle/>
          <a:p>
            <a:pPr marL="400050"/>
            <a:r>
              <a:rPr lang="en-GB" dirty="0"/>
              <a:t>Add </a:t>
            </a:r>
            <a:r>
              <a:rPr lang="en-GB" dirty="0" err="1"/>
              <a:t>VectorMap</a:t>
            </a:r>
            <a:r>
              <a:rPr lang="en-GB" dirty="0"/>
              <a:t> Local to </a:t>
            </a:r>
            <a:r>
              <a:rPr lang="en-GB" dirty="0" smtClean="0"/>
              <a:t>AutoCAD</a:t>
            </a:r>
          </a:p>
          <a:p>
            <a:pPr marL="400050"/>
            <a:r>
              <a:rPr lang="en-GB" dirty="0" smtClean="0"/>
              <a:t>Add </a:t>
            </a:r>
            <a:r>
              <a:rPr lang="en-GB" dirty="0"/>
              <a:t>OS </a:t>
            </a:r>
            <a:r>
              <a:rPr lang="en-GB" dirty="0" err="1"/>
              <a:t>MasterMap</a:t>
            </a:r>
            <a:r>
              <a:rPr lang="en-GB" dirty="0"/>
              <a:t> topography to </a:t>
            </a:r>
            <a:r>
              <a:rPr lang="en-GB" dirty="0" smtClean="0"/>
              <a:t>AutoCAD</a:t>
            </a:r>
            <a:endParaRPr lang="en-GB" dirty="0"/>
          </a:p>
          <a:p>
            <a:pPr marL="400050"/>
            <a:r>
              <a:rPr lang="en-GB" dirty="0" smtClean="0"/>
              <a:t>3D visualisation with Building Height Attribute in </a:t>
            </a:r>
            <a:r>
              <a:rPr lang="en-GB" dirty="0" err="1" smtClean="0"/>
              <a:t>InfraWorks</a:t>
            </a:r>
            <a:endParaRPr lang="en-GB" dirty="0"/>
          </a:p>
          <a:p>
            <a:endParaRPr lang="en-GB" dirty="0"/>
          </a:p>
        </p:txBody>
      </p:sp>
    </p:spTree>
    <p:extLst>
      <p:ext uri="{BB962C8B-B14F-4D97-AF65-F5344CB8AC3E}">
        <p14:creationId xmlns:p14="http://schemas.microsoft.com/office/powerpoint/2010/main" val="1625262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Poll</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What software do you use regularly with map data? Tick ALL that apply.</a:t>
            </a:r>
          </a:p>
          <a:p>
            <a:pPr marL="0" indent="0">
              <a:buNone/>
            </a:pPr>
            <a:endParaRPr lang="en-GB" dirty="0" smtClean="0"/>
          </a:p>
          <a:p>
            <a:r>
              <a:rPr lang="en-GB" dirty="0" smtClean="0"/>
              <a:t>AutoCAD</a:t>
            </a:r>
          </a:p>
          <a:p>
            <a:r>
              <a:rPr lang="en-GB" dirty="0" smtClean="0"/>
              <a:t>AutoCAD Map 3D</a:t>
            </a:r>
          </a:p>
          <a:p>
            <a:r>
              <a:rPr lang="en-GB" dirty="0" err="1" smtClean="0"/>
              <a:t>VectorWorks</a:t>
            </a:r>
            <a:endParaRPr lang="en-GB" dirty="0" smtClean="0"/>
          </a:p>
          <a:p>
            <a:r>
              <a:rPr lang="en-GB" dirty="0" smtClean="0"/>
              <a:t>ArcGIS</a:t>
            </a:r>
          </a:p>
          <a:p>
            <a:r>
              <a:rPr lang="en-GB" dirty="0" smtClean="0"/>
              <a:t>Other</a:t>
            </a:r>
          </a:p>
          <a:p>
            <a:pPr marL="0" indent="0">
              <a:buNone/>
            </a:pPr>
            <a:endParaRPr lang="en-GB" dirty="0" smtClean="0"/>
          </a:p>
          <a:p>
            <a:endParaRPr lang="en-GB" dirty="0"/>
          </a:p>
        </p:txBody>
      </p:sp>
    </p:spTree>
    <p:extLst>
      <p:ext uri="{BB962C8B-B14F-4D97-AF65-F5344CB8AC3E}">
        <p14:creationId xmlns:p14="http://schemas.microsoft.com/office/powerpoint/2010/main" val="1073205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Add </a:t>
            </a:r>
            <a:r>
              <a:rPr lang="en-GB" dirty="0" err="1"/>
              <a:t>VectorMap</a:t>
            </a:r>
            <a:r>
              <a:rPr lang="en-GB" dirty="0"/>
              <a:t> Local to </a:t>
            </a:r>
            <a:r>
              <a:rPr lang="en-GB" dirty="0" smtClean="0"/>
              <a:t>AutoCAD</a:t>
            </a:r>
            <a:endParaRPr lang="en-GB" dirty="0"/>
          </a:p>
        </p:txBody>
      </p:sp>
      <p:sp>
        <p:nvSpPr>
          <p:cNvPr id="3" name="Content Placeholder 2"/>
          <p:cNvSpPr>
            <a:spLocks noGrp="1"/>
          </p:cNvSpPr>
          <p:nvPr>
            <p:ph idx="1"/>
          </p:nvPr>
        </p:nvSpPr>
        <p:spPr/>
        <p:txBody>
          <a:bodyPr/>
          <a:lstStyle/>
          <a:p>
            <a:r>
              <a:rPr lang="en-GB" dirty="0" smtClean="0"/>
              <a:t>Download data in DWG format</a:t>
            </a:r>
          </a:p>
          <a:p>
            <a:r>
              <a:rPr lang="en-GB" dirty="0" smtClean="0"/>
              <a:t>Open in AutoCAD</a:t>
            </a:r>
            <a:endParaRPr lang="en-GB" dirty="0"/>
          </a:p>
        </p:txBody>
      </p:sp>
    </p:spTree>
    <p:extLst>
      <p:ext uri="{BB962C8B-B14F-4D97-AF65-F5344CB8AC3E}">
        <p14:creationId xmlns:p14="http://schemas.microsoft.com/office/powerpoint/2010/main" val="4158139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Add OS </a:t>
            </a:r>
            <a:r>
              <a:rPr lang="en-GB" dirty="0" err="1"/>
              <a:t>MasterMap</a:t>
            </a:r>
            <a:r>
              <a:rPr lang="en-GB" dirty="0"/>
              <a:t> topography to </a:t>
            </a:r>
            <a:r>
              <a:rPr lang="en-GB" dirty="0" smtClean="0"/>
              <a:t>AutoCAD</a:t>
            </a:r>
            <a:endParaRPr lang="en-GB" dirty="0"/>
          </a:p>
        </p:txBody>
      </p:sp>
      <p:sp>
        <p:nvSpPr>
          <p:cNvPr id="3" name="Content Placeholder 2"/>
          <p:cNvSpPr>
            <a:spLocks noGrp="1"/>
          </p:cNvSpPr>
          <p:nvPr>
            <p:ph idx="1"/>
          </p:nvPr>
        </p:nvSpPr>
        <p:spPr/>
        <p:txBody>
          <a:bodyPr>
            <a:normAutofit lnSpcReduction="10000"/>
          </a:bodyPr>
          <a:lstStyle/>
          <a:p>
            <a:r>
              <a:rPr lang="en-GB" dirty="0" smtClean="0"/>
              <a:t>DWG format:</a:t>
            </a:r>
          </a:p>
          <a:p>
            <a:pPr lvl="1"/>
            <a:r>
              <a:rPr lang="en-GB" dirty="0" smtClean="0"/>
              <a:t>Will open directly in AutoCAD products</a:t>
            </a:r>
          </a:p>
          <a:p>
            <a:pPr lvl="1"/>
            <a:r>
              <a:rPr lang="en-GB" dirty="0" smtClean="0"/>
              <a:t>Includes default OS representation</a:t>
            </a:r>
          </a:p>
          <a:p>
            <a:pPr lvl="1"/>
            <a:r>
              <a:rPr lang="en-GB" dirty="0" smtClean="0"/>
              <a:t>Attributes stored as Extended Attribute Data (</a:t>
            </a:r>
            <a:r>
              <a:rPr lang="en-GB" dirty="0" err="1" smtClean="0"/>
              <a:t>Xdata</a:t>
            </a:r>
            <a:r>
              <a:rPr lang="en-GB" dirty="0" smtClean="0"/>
              <a:t>), which is not easy to interrogate</a:t>
            </a:r>
          </a:p>
          <a:p>
            <a:r>
              <a:rPr lang="en-GB" dirty="0" smtClean="0"/>
              <a:t>GML format:</a:t>
            </a:r>
          </a:p>
          <a:p>
            <a:pPr lvl="1"/>
            <a:r>
              <a:rPr lang="en-GB" dirty="0" smtClean="0"/>
              <a:t>Can be imported in to AutoCAD</a:t>
            </a:r>
          </a:p>
          <a:p>
            <a:pPr lvl="1"/>
            <a:r>
              <a:rPr lang="en-GB" dirty="0"/>
              <a:t>Minimal representation</a:t>
            </a:r>
          </a:p>
          <a:p>
            <a:pPr lvl="1"/>
            <a:r>
              <a:rPr lang="en-GB" dirty="0" smtClean="0"/>
              <a:t>Control over which features are imported</a:t>
            </a:r>
          </a:p>
          <a:p>
            <a:pPr lvl="1"/>
            <a:r>
              <a:rPr lang="en-GB" dirty="0" smtClean="0"/>
              <a:t>More detailed attribute analysis possible</a:t>
            </a:r>
          </a:p>
          <a:p>
            <a:pPr lvl="1"/>
            <a:r>
              <a:rPr lang="en-GB" dirty="0" smtClean="0"/>
              <a:t>Can control the order in which layers are drawn</a:t>
            </a:r>
          </a:p>
          <a:p>
            <a:pPr lvl="1"/>
            <a:endParaRPr lang="en-GB" dirty="0" smtClean="0"/>
          </a:p>
        </p:txBody>
      </p:sp>
    </p:spTree>
    <p:extLst>
      <p:ext uri="{BB962C8B-B14F-4D97-AF65-F5344CB8AC3E}">
        <p14:creationId xmlns:p14="http://schemas.microsoft.com/office/powerpoint/2010/main" val="2775085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3D visualisation with </a:t>
            </a:r>
            <a:r>
              <a:rPr lang="en-GB" dirty="0"/>
              <a:t>Building Height </a:t>
            </a:r>
            <a:r>
              <a:rPr lang="en-GB" dirty="0" smtClean="0"/>
              <a:t>Attribute (BHA)</a:t>
            </a:r>
            <a:endParaRPr lang="en-GB" dirty="0"/>
          </a:p>
        </p:txBody>
      </p:sp>
      <p:sp>
        <p:nvSpPr>
          <p:cNvPr id="3" name="Content Placeholder 2"/>
          <p:cNvSpPr>
            <a:spLocks noGrp="1"/>
          </p:cNvSpPr>
          <p:nvPr>
            <p:ph idx="1"/>
          </p:nvPr>
        </p:nvSpPr>
        <p:spPr/>
        <p:txBody>
          <a:bodyPr/>
          <a:lstStyle/>
          <a:p>
            <a:r>
              <a:rPr lang="en-GB" dirty="0" smtClean="0"/>
              <a:t>Download the following from Digimap:</a:t>
            </a:r>
          </a:p>
          <a:p>
            <a:pPr lvl="1"/>
            <a:r>
              <a:rPr lang="en-GB" dirty="0" smtClean="0"/>
              <a:t>Building Height Attribute in DWG format;</a:t>
            </a:r>
          </a:p>
          <a:p>
            <a:pPr lvl="1"/>
            <a:r>
              <a:rPr lang="en-GB" dirty="0" smtClean="0"/>
              <a:t>DTM surface (e.g. Terrain 5 or Terrain 50);</a:t>
            </a:r>
          </a:p>
          <a:p>
            <a:pPr lvl="1"/>
            <a:r>
              <a:rPr lang="en-GB" dirty="0" smtClean="0"/>
              <a:t>Any other backdrop mapping as required (e.g. 1:25,000 Colour Raster, </a:t>
            </a:r>
            <a:r>
              <a:rPr lang="en-GB" dirty="0" err="1" smtClean="0"/>
              <a:t>VectorMap</a:t>
            </a:r>
            <a:r>
              <a:rPr lang="en-GB" dirty="0" smtClean="0"/>
              <a:t> Local Raster, or </a:t>
            </a:r>
            <a:r>
              <a:rPr lang="en-GB" dirty="0" err="1" smtClean="0"/>
              <a:t>MasterMap</a:t>
            </a:r>
            <a:r>
              <a:rPr lang="en-GB" dirty="0" smtClean="0"/>
              <a:t> Raster).</a:t>
            </a:r>
          </a:p>
          <a:p>
            <a:r>
              <a:rPr lang="en-GB" dirty="0" smtClean="0"/>
              <a:t>Can be viewed in a variety of packages including AutoCAD Map 3D or </a:t>
            </a:r>
            <a:r>
              <a:rPr lang="en-GB" dirty="0" err="1" smtClean="0"/>
              <a:t>InfraWorks</a:t>
            </a:r>
            <a:r>
              <a:rPr lang="en-GB" dirty="0" smtClean="0"/>
              <a:t>.</a:t>
            </a:r>
            <a:endParaRPr lang="en-GB" dirty="0"/>
          </a:p>
        </p:txBody>
      </p:sp>
    </p:spTree>
    <p:extLst>
      <p:ext uri="{BB962C8B-B14F-4D97-AF65-F5344CB8AC3E}">
        <p14:creationId xmlns:p14="http://schemas.microsoft.com/office/powerpoint/2010/main" val="2237898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984" y="1700808"/>
            <a:ext cx="8435280" cy="3108543"/>
          </a:xfrm>
          <a:prstGeom prst="rect">
            <a:avLst/>
          </a:prstGeom>
          <a:noFill/>
        </p:spPr>
        <p:txBody>
          <a:bodyPr wrap="square" rtlCol="0">
            <a:spAutoFit/>
          </a:bodyPr>
          <a:lstStyle/>
          <a:p>
            <a:pPr marL="285750" indent="-285750">
              <a:buFont typeface="Arial" pitchFamily="34" charset="0"/>
              <a:buChar char="•"/>
            </a:pPr>
            <a:r>
              <a:rPr lang="en-GB" sz="2800" dirty="0" smtClean="0">
                <a:solidFill>
                  <a:schemeClr val="tx2"/>
                </a:solidFill>
              </a:rPr>
              <a:t>What data is available in CAD format?</a:t>
            </a:r>
            <a:endParaRPr lang="en-GB" sz="2800" dirty="0">
              <a:solidFill>
                <a:schemeClr val="tx2"/>
              </a:solidFill>
            </a:endParaRPr>
          </a:p>
          <a:p>
            <a:pPr marL="285750" indent="-285750">
              <a:buFont typeface="Arial" pitchFamily="34" charset="0"/>
              <a:buChar char="•"/>
            </a:pPr>
            <a:endParaRPr lang="en-GB" sz="2800" dirty="0">
              <a:solidFill>
                <a:schemeClr val="tx2"/>
              </a:solidFill>
            </a:endParaRPr>
          </a:p>
          <a:p>
            <a:pPr marL="285750" indent="-285750">
              <a:buFont typeface="Arial" pitchFamily="34" charset="0"/>
              <a:buChar char="•"/>
            </a:pPr>
            <a:r>
              <a:rPr lang="en-GB" sz="2800" dirty="0" smtClean="0">
                <a:solidFill>
                  <a:schemeClr val="tx2"/>
                </a:solidFill>
              </a:rPr>
              <a:t>Where do I get the data? </a:t>
            </a:r>
          </a:p>
          <a:p>
            <a:pPr marL="285750" indent="-285750">
              <a:buFont typeface="Arial" pitchFamily="34" charset="0"/>
              <a:buChar char="•"/>
            </a:pPr>
            <a:endParaRPr lang="en-GB" sz="2800" dirty="0" smtClean="0">
              <a:solidFill>
                <a:schemeClr val="tx2"/>
              </a:solidFill>
            </a:endParaRPr>
          </a:p>
          <a:p>
            <a:pPr marL="285750" indent="-285750">
              <a:buFont typeface="Arial" pitchFamily="34" charset="0"/>
              <a:buChar char="•"/>
            </a:pPr>
            <a:r>
              <a:rPr lang="en-GB" sz="2800" dirty="0" smtClean="0">
                <a:solidFill>
                  <a:schemeClr val="tx2"/>
                </a:solidFill>
              </a:rPr>
              <a:t>How do I use the data? </a:t>
            </a:r>
          </a:p>
          <a:p>
            <a:pPr marL="285750" indent="-285750">
              <a:buFont typeface="Arial" pitchFamily="34" charset="0"/>
              <a:buChar char="•"/>
            </a:pPr>
            <a:endParaRPr lang="en-GB" sz="2800" dirty="0" smtClean="0">
              <a:solidFill>
                <a:schemeClr val="tx2"/>
              </a:solidFill>
            </a:endParaRPr>
          </a:p>
          <a:p>
            <a:pPr marL="285750" indent="-285750">
              <a:buFont typeface="Arial" pitchFamily="34" charset="0"/>
              <a:buChar char="•"/>
            </a:pPr>
            <a:r>
              <a:rPr lang="en-GB" altLang="en-US" sz="2800" dirty="0" smtClean="0">
                <a:solidFill>
                  <a:schemeClr val="tx2"/>
                </a:solidFill>
              </a:rPr>
              <a:t>Copyright and Resources</a:t>
            </a:r>
            <a:endParaRPr lang="en-GB" sz="2800" dirty="0" smtClean="0">
              <a:solidFill>
                <a:schemeClr val="tx2"/>
              </a:solidFill>
            </a:endParaRPr>
          </a:p>
        </p:txBody>
      </p:sp>
      <p:sp>
        <p:nvSpPr>
          <p:cNvPr id="4" name="Title 1"/>
          <p:cNvSpPr txBox="1">
            <a:spLocks/>
          </p:cNvSpPr>
          <p:nvPr/>
        </p:nvSpPr>
        <p:spPr>
          <a:xfrm>
            <a:off x="457200" y="2138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2"/>
                </a:solidFill>
                <a:latin typeface="+mj-lt"/>
                <a:ea typeface="+mj-ea"/>
                <a:cs typeface="+mj-cs"/>
              </a:defRPr>
            </a:lvl1pPr>
          </a:lstStyle>
          <a:p>
            <a:r>
              <a:rPr lang="en-GB" b="1" dirty="0" smtClean="0"/>
              <a:t>Content</a:t>
            </a:r>
            <a:endParaRPr lang="en-GB" b="1" dirty="0"/>
          </a:p>
        </p:txBody>
      </p:sp>
    </p:spTree>
    <p:extLst>
      <p:ext uri="{BB962C8B-B14F-4D97-AF65-F5344CB8AC3E}">
        <p14:creationId xmlns:p14="http://schemas.microsoft.com/office/powerpoint/2010/main" val="2913478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1" y="601664"/>
            <a:ext cx="9144000" cy="5524500"/>
          </a:xfrm>
          <a:prstGeom prst="rect">
            <a:avLst/>
          </a:prstGeom>
        </p:spPr>
      </p:pic>
    </p:spTree>
    <p:extLst>
      <p:ext uri="{BB962C8B-B14F-4D97-AF65-F5344CB8AC3E}">
        <p14:creationId xmlns:p14="http://schemas.microsoft.com/office/powerpoint/2010/main" val="3922356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Height Attribute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204864"/>
            <a:ext cx="4485714" cy="2971429"/>
          </a:xfrm>
        </p:spPr>
      </p:pic>
      <p:sp>
        <p:nvSpPr>
          <p:cNvPr id="5" name="TextBox 4"/>
          <p:cNvSpPr txBox="1"/>
          <p:nvPr/>
        </p:nvSpPr>
        <p:spPr>
          <a:xfrm>
            <a:off x="5004048" y="1700808"/>
            <a:ext cx="3816424"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tx2"/>
                </a:solidFill>
              </a:rPr>
              <a:t>Base heights: </a:t>
            </a:r>
            <a:r>
              <a:rPr lang="en-GB" sz="2400" dirty="0" err="1" smtClean="0">
                <a:solidFill>
                  <a:schemeClr val="tx2"/>
                </a:solidFill>
              </a:rPr>
              <a:t>AbsHMin</a:t>
            </a:r>
            <a:endParaRPr lang="en-GB" sz="2400" dirty="0" smtClean="0">
              <a:solidFill>
                <a:schemeClr val="tx2"/>
              </a:solidFill>
            </a:endParaRPr>
          </a:p>
          <a:p>
            <a:pPr marL="285750" indent="-285750">
              <a:buFont typeface="Arial" panose="020B0604020202020204" pitchFamily="34" charset="0"/>
              <a:buChar char="•"/>
            </a:pPr>
            <a:r>
              <a:rPr lang="en-GB" sz="2400" dirty="0" smtClean="0">
                <a:solidFill>
                  <a:schemeClr val="tx2"/>
                </a:solidFill>
              </a:rPr>
              <a:t>‘Roof’ height: AbsH2</a:t>
            </a:r>
          </a:p>
          <a:p>
            <a:pPr marL="285750" indent="-285750">
              <a:buFont typeface="Arial" panose="020B0604020202020204" pitchFamily="34" charset="0"/>
              <a:buChar char="•"/>
            </a:pPr>
            <a:r>
              <a:rPr lang="en-GB" sz="2400" dirty="0" smtClean="0">
                <a:solidFill>
                  <a:schemeClr val="tx2"/>
                </a:solidFill>
              </a:rPr>
              <a:t>All attributes included as </a:t>
            </a:r>
            <a:r>
              <a:rPr lang="en-GB" sz="2400" dirty="0" err="1" smtClean="0">
                <a:solidFill>
                  <a:schemeClr val="tx2"/>
                </a:solidFill>
              </a:rPr>
              <a:t>Xdata</a:t>
            </a:r>
            <a:endParaRPr lang="en-GB" sz="2400" dirty="0" smtClean="0">
              <a:solidFill>
                <a:schemeClr val="tx2"/>
              </a:solidFill>
            </a:endParaRPr>
          </a:p>
          <a:p>
            <a:pPr marL="285750" indent="-285750">
              <a:buFont typeface="Arial" panose="020B0604020202020204" pitchFamily="34" charset="0"/>
              <a:buChar char="•"/>
            </a:pPr>
            <a:r>
              <a:rPr lang="en-GB" sz="2400" dirty="0" smtClean="0">
                <a:solidFill>
                  <a:schemeClr val="tx2"/>
                </a:solidFill>
              </a:rPr>
              <a:t>Need to use with a DTM surface otherwise buildings will be floating in mid air</a:t>
            </a:r>
            <a:endParaRPr lang="en-GB" sz="2400" dirty="0">
              <a:solidFill>
                <a:schemeClr val="tx2"/>
              </a:solidFill>
            </a:endParaRPr>
          </a:p>
        </p:txBody>
      </p:sp>
    </p:spTree>
    <p:extLst>
      <p:ext uri="{BB962C8B-B14F-4D97-AF65-F5344CB8AC3E}">
        <p14:creationId xmlns:p14="http://schemas.microsoft.com/office/powerpoint/2010/main" val="3873320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developments</a:t>
            </a:r>
            <a:endParaRPr lang="en-GB" dirty="0"/>
          </a:p>
        </p:txBody>
      </p:sp>
      <p:sp>
        <p:nvSpPr>
          <p:cNvPr id="3" name="Content Placeholder 2"/>
          <p:cNvSpPr>
            <a:spLocks noGrp="1"/>
          </p:cNvSpPr>
          <p:nvPr>
            <p:ph idx="1"/>
          </p:nvPr>
        </p:nvSpPr>
        <p:spPr>
          <a:xfrm>
            <a:off x="4499992" y="1418222"/>
            <a:ext cx="4186808" cy="3450938"/>
          </a:xfrm>
        </p:spPr>
        <p:txBody>
          <a:bodyPr>
            <a:normAutofit lnSpcReduction="10000"/>
          </a:bodyPr>
          <a:lstStyle/>
          <a:p>
            <a:r>
              <a:rPr lang="en-GB" dirty="0"/>
              <a:t>Building Height Attribute (3D buildings) in DWG format</a:t>
            </a:r>
          </a:p>
          <a:p>
            <a:r>
              <a:rPr lang="en-GB" dirty="0" smtClean="0"/>
              <a:t>Outline/plan version OS </a:t>
            </a:r>
            <a:r>
              <a:rPr lang="en-GB" dirty="0" err="1" smtClean="0"/>
              <a:t>MasterMap</a:t>
            </a:r>
            <a:r>
              <a:rPr lang="en-GB" dirty="0" smtClean="0"/>
              <a:t> in DWG format</a:t>
            </a:r>
          </a:p>
          <a:p>
            <a:r>
              <a:rPr lang="en-GB" dirty="0" smtClean="0"/>
              <a:t>OS Terrain 5 contours in DWG format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374813"/>
            <a:ext cx="3600000" cy="3566355"/>
          </a:xfrm>
          <a:prstGeom prst="rect">
            <a:avLst/>
          </a:prstGeom>
        </p:spPr>
      </p:pic>
      <p:sp>
        <p:nvSpPr>
          <p:cNvPr id="5" name="TextBox 4"/>
          <p:cNvSpPr txBox="1"/>
          <p:nvPr/>
        </p:nvSpPr>
        <p:spPr>
          <a:xfrm>
            <a:off x="467544" y="5301208"/>
            <a:ext cx="8208912" cy="646331"/>
          </a:xfrm>
          <a:prstGeom prst="rect">
            <a:avLst/>
          </a:prstGeom>
          <a:noFill/>
        </p:spPr>
        <p:txBody>
          <a:bodyPr wrap="square" rtlCol="0">
            <a:spAutoFit/>
          </a:bodyPr>
          <a:lstStyle/>
          <a:p>
            <a:pPr algn="ctr"/>
            <a:r>
              <a:rPr lang="en-GB" i="1" dirty="0">
                <a:solidFill>
                  <a:schemeClr val="tx2"/>
                </a:solidFill>
              </a:rPr>
              <a:t>If there is anything you would like to see added to the service, please send your suggestions to </a:t>
            </a:r>
            <a:r>
              <a:rPr lang="en-GB" i="1" dirty="0">
                <a:solidFill>
                  <a:schemeClr val="tx2"/>
                </a:solidFill>
                <a:hlinkClick r:id="rId3"/>
              </a:rPr>
              <a:t>edina@ed.ac.uk</a:t>
            </a:r>
            <a:r>
              <a:rPr lang="en-GB" i="1" dirty="0" smtClean="0">
                <a:solidFill>
                  <a:schemeClr val="tx2"/>
                </a:solidFill>
              </a:rPr>
              <a:t>!</a:t>
            </a:r>
            <a:endParaRPr lang="en-GB" i="1" dirty="0">
              <a:solidFill>
                <a:schemeClr val="tx2"/>
              </a:solidFill>
            </a:endParaRPr>
          </a:p>
        </p:txBody>
      </p:sp>
    </p:spTree>
    <p:extLst>
      <p:ext uri="{BB962C8B-B14F-4D97-AF65-F5344CB8AC3E}">
        <p14:creationId xmlns:p14="http://schemas.microsoft.com/office/powerpoint/2010/main" val="222816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b="1" dirty="0" smtClean="0"/>
              <a:t>Resources</a:t>
            </a:r>
            <a:endParaRPr lang="en-GB" b="1" dirty="0"/>
          </a:p>
        </p:txBody>
      </p:sp>
      <p:sp>
        <p:nvSpPr>
          <p:cNvPr id="4" name="Rectangle 3"/>
          <p:cNvSpPr>
            <a:spLocks noGrp="1" noChangeArrowheads="1"/>
          </p:cNvSpPr>
          <p:nvPr>
            <p:ph idx="1"/>
          </p:nvPr>
        </p:nvSpPr>
        <p:spPr>
          <a:xfrm>
            <a:off x="323528" y="5617716"/>
            <a:ext cx="7659316" cy="1218158"/>
          </a:xfrm>
        </p:spPr>
        <p:txBody>
          <a:bodyPr>
            <a:normAutofit/>
          </a:bodyPr>
          <a:lstStyle/>
          <a:p>
            <a:pPr marL="0" indent="0">
              <a:buNone/>
            </a:pPr>
            <a:r>
              <a:rPr lang="en-GB" sz="2000" b="1" dirty="0" smtClean="0"/>
              <a:t>Digimap Resource </a:t>
            </a:r>
            <a:r>
              <a:rPr lang="en-GB" sz="2000" b="1" dirty="0"/>
              <a:t>centre: </a:t>
            </a:r>
            <a:r>
              <a:rPr lang="en-GB" sz="2000" dirty="0">
                <a:hlinkClick r:id="rId3"/>
              </a:rPr>
              <a:t>http://</a:t>
            </a:r>
            <a:r>
              <a:rPr lang="en-GB" sz="2000" dirty="0" smtClean="0">
                <a:hlinkClick r:id="rId3"/>
              </a:rPr>
              <a:t>digimap.edina.ac.uk/webhelp/resources/index.html</a:t>
            </a:r>
            <a:endParaRPr lang="en-GB" sz="2000" dirty="0" smtClean="0"/>
          </a:p>
          <a:p>
            <a:endParaRPr lang="en-GB" sz="2400" dirty="0" smtClean="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340768"/>
            <a:ext cx="244792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12076"/>
          <a:stretch/>
        </p:blipFill>
        <p:spPr bwMode="auto">
          <a:xfrm>
            <a:off x="395536" y="1407839"/>
            <a:ext cx="3219450" cy="1373461"/>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907704" y="1700808"/>
            <a:ext cx="1440160" cy="144016"/>
          </a:xfrm>
          <a:prstGeom prst="rect">
            <a:avLst/>
          </a:prstGeom>
          <a:pattFill prst="lt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403648" y="1844824"/>
            <a:ext cx="2211338"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355976" y="3861048"/>
            <a:ext cx="1152128"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7305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AutoCAD pages</a:t>
            </a:r>
            <a:endParaRPr lang="en-GB"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4608512" cy="462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108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Permitted uses of data from Digimap</a:t>
            </a:r>
            <a:endParaRPr lang="en-GB" dirty="0"/>
          </a:p>
        </p:txBody>
      </p:sp>
      <p:sp>
        <p:nvSpPr>
          <p:cNvPr id="3" name="Content Placeholder 2"/>
          <p:cNvSpPr>
            <a:spLocks noGrp="1"/>
          </p:cNvSpPr>
          <p:nvPr>
            <p:ph idx="1"/>
          </p:nvPr>
        </p:nvSpPr>
        <p:spPr/>
        <p:txBody>
          <a:bodyPr/>
          <a:lstStyle/>
          <a:p>
            <a:r>
              <a:rPr lang="en-GB" b="1" dirty="0"/>
              <a:t>Educational </a:t>
            </a:r>
            <a:r>
              <a:rPr lang="en-GB" b="1" dirty="0" smtClean="0"/>
              <a:t>use:</a:t>
            </a:r>
          </a:p>
          <a:p>
            <a:pPr lvl="1"/>
            <a:r>
              <a:rPr lang="en-GB" dirty="0" smtClean="0"/>
              <a:t>teaching</a:t>
            </a:r>
            <a:r>
              <a:rPr lang="en-GB" dirty="0"/>
              <a:t>, learning, academic and sponsored research and/or private study (includes distance learning</a:t>
            </a:r>
            <a:r>
              <a:rPr lang="en-GB" dirty="0" smtClean="0"/>
              <a:t>)</a:t>
            </a:r>
          </a:p>
          <a:p>
            <a:pPr lvl="1"/>
            <a:endParaRPr lang="en-GB" dirty="0"/>
          </a:p>
          <a:p>
            <a:r>
              <a:rPr lang="en-GB" sz="2400" dirty="0"/>
              <a:t>Limited Administrative </a:t>
            </a:r>
            <a:r>
              <a:rPr lang="en-GB" sz="2400" dirty="0" smtClean="0"/>
              <a:t>Use:</a:t>
            </a:r>
          </a:p>
          <a:p>
            <a:pPr lvl="1"/>
            <a:r>
              <a:rPr lang="en-GB" sz="2000" dirty="0" smtClean="0"/>
              <a:t>publish </a:t>
            </a:r>
            <a:r>
              <a:rPr lang="en-GB" sz="2000" dirty="0"/>
              <a:t>mapping images in promotional literature or web, to show campus location/extent, event locations, directions, promote Digimap </a:t>
            </a:r>
            <a:r>
              <a:rPr lang="en-GB" sz="2000" dirty="0" smtClean="0"/>
              <a:t>service</a:t>
            </a:r>
          </a:p>
          <a:p>
            <a:pPr lvl="1"/>
            <a:r>
              <a:rPr lang="en-GB" sz="2000" dirty="0" smtClean="0"/>
              <a:t>Incorporate mapping images in Youtube videos, for demonstration or promotion of the service</a:t>
            </a:r>
            <a:endParaRPr lang="en-GB" sz="2000" dirty="0"/>
          </a:p>
          <a:p>
            <a:pPr marL="457200" lvl="1" indent="0">
              <a:buNone/>
            </a:pPr>
            <a:endParaRPr lang="en-GB" dirty="0"/>
          </a:p>
          <a:p>
            <a:endParaRPr lang="en-GB" dirty="0"/>
          </a:p>
        </p:txBody>
      </p:sp>
    </p:spTree>
    <p:extLst>
      <p:ext uri="{BB962C8B-B14F-4D97-AF65-F5344CB8AC3E}">
        <p14:creationId xmlns:p14="http://schemas.microsoft.com/office/powerpoint/2010/main" val="710530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GB" dirty="0" smtClean="0"/>
              <a:t>Acknowledgement</a:t>
            </a:r>
          </a:p>
        </p:txBody>
      </p:sp>
      <p:sp>
        <p:nvSpPr>
          <p:cNvPr id="10244" name="Rectangle 3"/>
          <p:cNvSpPr>
            <a:spLocks noGrp="1" noChangeArrowheads="1"/>
          </p:cNvSpPr>
          <p:nvPr>
            <p:ph idx="1"/>
          </p:nvPr>
        </p:nvSpPr>
        <p:spPr>
          <a:xfrm>
            <a:off x="395536" y="1484784"/>
            <a:ext cx="8640960" cy="5003800"/>
          </a:xfrm>
        </p:spPr>
        <p:txBody>
          <a:bodyPr>
            <a:normAutofit/>
          </a:bodyPr>
          <a:lstStyle/>
          <a:p>
            <a:pPr>
              <a:spcBef>
                <a:spcPct val="50000"/>
              </a:spcBef>
            </a:pPr>
            <a:r>
              <a:rPr lang="en-GB" sz="2400" dirty="0" smtClean="0"/>
              <a:t>Copyright </a:t>
            </a:r>
            <a:r>
              <a:rPr lang="en-GB" sz="2400" dirty="0"/>
              <a:t>acknowledgement required:</a:t>
            </a:r>
          </a:p>
          <a:p>
            <a:pPr lvl="1">
              <a:spcBef>
                <a:spcPct val="50000"/>
              </a:spcBef>
              <a:buNone/>
            </a:pPr>
            <a:r>
              <a:rPr lang="en-GB" dirty="0"/>
              <a:t>© Crown Copyright and Database Right [insert date]. Ordnance Survey (Digimap Licence</a:t>
            </a:r>
            <a:r>
              <a:rPr lang="en-GB" dirty="0" smtClean="0"/>
              <a:t>)</a:t>
            </a:r>
          </a:p>
          <a:p>
            <a:pPr lvl="2">
              <a:spcBef>
                <a:spcPct val="50000"/>
              </a:spcBef>
              <a:buNone/>
            </a:pPr>
            <a:endParaRPr lang="en-GB" sz="1600" dirty="0"/>
          </a:p>
          <a:p>
            <a:pPr lvl="1">
              <a:spcBef>
                <a:spcPct val="50000"/>
              </a:spcBef>
            </a:pPr>
            <a:r>
              <a:rPr lang="en-GB" sz="2000" dirty="0"/>
              <a:t>Copyright acknowledgement is included on all maps printed from Digimap Collections.</a:t>
            </a:r>
          </a:p>
          <a:p>
            <a:pPr lvl="1">
              <a:spcBef>
                <a:spcPct val="50000"/>
              </a:spcBef>
            </a:pPr>
            <a:r>
              <a:rPr lang="en-GB" sz="2000" dirty="0"/>
              <a:t>Remember to include copyright acknowledgement if you download data from Digimap and create maps!</a:t>
            </a:r>
          </a:p>
          <a:p>
            <a:pPr lvl="1">
              <a:spcBef>
                <a:spcPct val="50000"/>
              </a:spcBef>
              <a:buNone/>
            </a:pPr>
            <a:endParaRPr lang="en-GB" sz="1800" dirty="0" smtClean="0"/>
          </a:p>
        </p:txBody>
      </p:sp>
    </p:spTree>
    <p:extLst>
      <p:ext uri="{BB962C8B-B14F-4D97-AF65-F5344CB8AC3E}">
        <p14:creationId xmlns:p14="http://schemas.microsoft.com/office/powerpoint/2010/main" val="2325019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 I publish my work on the web?</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You can:</a:t>
            </a:r>
          </a:p>
          <a:p>
            <a:r>
              <a:rPr lang="en-GB" dirty="0" smtClean="0"/>
              <a:t>Publish copies of works </a:t>
            </a:r>
            <a:r>
              <a:rPr lang="en-GB" dirty="0"/>
              <a:t>on the web, provided mapping images are:</a:t>
            </a:r>
          </a:p>
          <a:p>
            <a:pPr lvl="1"/>
            <a:r>
              <a:rPr lang="en-GB" sz="2000" dirty="0"/>
              <a:t>In a raster format</a:t>
            </a:r>
          </a:p>
          <a:p>
            <a:pPr lvl="1"/>
            <a:r>
              <a:rPr lang="en-GB" sz="2000" dirty="0"/>
              <a:t>Not georeferenced</a:t>
            </a:r>
          </a:p>
          <a:p>
            <a:pPr lvl="1"/>
            <a:r>
              <a:rPr lang="en-GB" sz="2000" dirty="0"/>
              <a:t>No larger than necessary</a:t>
            </a:r>
          </a:p>
          <a:p>
            <a:pPr lvl="1"/>
            <a:r>
              <a:rPr lang="en-GB" sz="2000" dirty="0"/>
              <a:t>Include additional information</a:t>
            </a:r>
          </a:p>
          <a:p>
            <a:pPr lvl="1"/>
            <a:r>
              <a:rPr lang="en-GB" sz="2000" dirty="0" smtClean="0"/>
              <a:t>Adequate steps taken to </a:t>
            </a:r>
            <a:r>
              <a:rPr lang="en-GB" sz="2000" dirty="0"/>
              <a:t>ensure third parties cannot access, use and extract any OS data from such </a:t>
            </a:r>
            <a:r>
              <a:rPr lang="en-GB" sz="2000" dirty="0" smtClean="0"/>
              <a:t>materials</a:t>
            </a:r>
          </a:p>
          <a:p>
            <a:pPr lvl="1"/>
            <a:endParaRPr lang="en-GB" sz="2000" dirty="0"/>
          </a:p>
          <a:p>
            <a:r>
              <a:rPr lang="en-GB" dirty="0" smtClean="0"/>
              <a:t>Post </a:t>
            </a:r>
            <a:r>
              <a:rPr lang="en-GB" dirty="0"/>
              <a:t>images to Twitter and </a:t>
            </a:r>
            <a:r>
              <a:rPr lang="en-GB" dirty="0" smtClean="0"/>
              <a:t>YouTube, but </a:t>
            </a:r>
            <a:r>
              <a:rPr lang="en-GB" dirty="0"/>
              <a:t>not </a:t>
            </a:r>
            <a:r>
              <a:rPr lang="en-GB" dirty="0" smtClean="0"/>
              <a:t>Facebook.</a:t>
            </a:r>
            <a:endParaRPr lang="en-GB" dirty="0"/>
          </a:p>
          <a:p>
            <a:endParaRPr lang="en-GB" dirty="0"/>
          </a:p>
          <a:p>
            <a:endParaRPr lang="en-GB" dirty="0"/>
          </a:p>
        </p:txBody>
      </p:sp>
    </p:spTree>
    <p:extLst>
      <p:ext uri="{BB962C8B-B14F-4D97-AF65-F5344CB8AC3E}">
        <p14:creationId xmlns:p14="http://schemas.microsoft.com/office/powerpoint/2010/main" val="298364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GB" dirty="0" smtClean="0"/>
              <a:t>Support with copyright</a:t>
            </a:r>
          </a:p>
        </p:txBody>
      </p:sp>
      <p:sp>
        <p:nvSpPr>
          <p:cNvPr id="32772" name="Rectangle 3"/>
          <p:cNvSpPr>
            <a:spLocks noGrp="1" noChangeArrowheads="1"/>
          </p:cNvSpPr>
          <p:nvPr>
            <p:ph idx="1"/>
          </p:nvPr>
        </p:nvSpPr>
        <p:spPr>
          <a:xfrm>
            <a:off x="323528" y="1772816"/>
            <a:ext cx="8159824" cy="4114800"/>
          </a:xfrm>
        </p:spPr>
        <p:txBody>
          <a:bodyPr>
            <a:normAutofit/>
          </a:bodyPr>
          <a:lstStyle/>
          <a:p>
            <a:pPr eaLnBrk="1" hangingPunct="1"/>
            <a:r>
              <a:rPr lang="en-GB" sz="2400" dirty="0" smtClean="0"/>
              <a:t>Lists of Frequently Asked Questions:</a:t>
            </a:r>
            <a:br>
              <a:rPr lang="en-GB" sz="2400" dirty="0" smtClean="0"/>
            </a:br>
            <a:r>
              <a:rPr lang="en-GB" sz="1400" dirty="0" smtClean="0">
                <a:hlinkClick r:id="rId3"/>
              </a:rPr>
              <a:t>http</a:t>
            </a:r>
            <a:r>
              <a:rPr lang="en-GB" sz="1400" dirty="0">
                <a:hlinkClick r:id="rId3"/>
              </a:rPr>
              <a:t>://</a:t>
            </a:r>
            <a:r>
              <a:rPr lang="en-GB" sz="1400" dirty="0" smtClean="0">
                <a:hlinkClick r:id="rId3"/>
              </a:rPr>
              <a:t>digimap.edina.ac.uk/webhelp/digimapsupport/about.htm#access/licence_agreements.htm</a:t>
            </a:r>
            <a:r>
              <a:rPr lang="en-GB" sz="1400" dirty="0" smtClean="0"/>
              <a:t> </a:t>
            </a:r>
          </a:p>
          <a:p>
            <a:pPr eaLnBrk="1" hangingPunct="1"/>
            <a:endParaRPr lang="en-GB" sz="1400" dirty="0" smtClean="0"/>
          </a:p>
          <a:p>
            <a:r>
              <a:rPr lang="en-GB" sz="2400" dirty="0" smtClean="0"/>
              <a:t>Your site </a:t>
            </a:r>
            <a:r>
              <a:rPr lang="en-GB" sz="2400" dirty="0"/>
              <a:t>representative:</a:t>
            </a:r>
            <a:br>
              <a:rPr lang="en-GB" sz="2400" dirty="0"/>
            </a:br>
            <a:r>
              <a:rPr lang="en-GB" sz="1400" dirty="0">
                <a:hlinkClick r:id="rId4"/>
              </a:rPr>
              <a:t>http://</a:t>
            </a:r>
            <a:r>
              <a:rPr lang="en-GB" sz="1400" dirty="0" smtClean="0">
                <a:hlinkClick r:id="rId4"/>
              </a:rPr>
              <a:t>digimap.edina.ac.uk/webhelp/digimapsupport/about.htm#service_info/site_rep_list.htm</a:t>
            </a:r>
            <a:r>
              <a:rPr lang="en-GB" sz="1400" dirty="0" smtClean="0"/>
              <a:t> </a:t>
            </a:r>
          </a:p>
          <a:p>
            <a:endParaRPr lang="en-GB" sz="2400" dirty="0" smtClean="0"/>
          </a:p>
          <a:p>
            <a:pPr eaLnBrk="1" hangingPunct="1"/>
            <a:r>
              <a:rPr lang="en-GB" sz="2400" dirty="0" smtClean="0"/>
              <a:t>EDINA Help Desk:</a:t>
            </a:r>
          </a:p>
          <a:p>
            <a:pPr lvl="1">
              <a:buFontTx/>
              <a:buNone/>
            </a:pPr>
            <a:r>
              <a:rPr lang="en-GB" sz="2000" dirty="0" smtClean="0">
                <a:hlinkClick r:id="rId5"/>
              </a:rPr>
              <a:t>edina@ed.ac.uk</a:t>
            </a:r>
            <a:endParaRPr lang="en-GB" sz="2000" dirty="0" smtClean="0"/>
          </a:p>
          <a:p>
            <a:pPr lvl="1">
              <a:buFontTx/>
              <a:buNone/>
            </a:pPr>
            <a:r>
              <a:rPr lang="en-GB" sz="2000" dirty="0" smtClean="0"/>
              <a:t>0131 650 3302</a:t>
            </a:r>
          </a:p>
          <a:p>
            <a:pPr eaLnBrk="1" hangingPunct="1"/>
            <a:endParaRPr lang="en-GB" sz="2400" dirty="0" smtClean="0"/>
          </a:p>
        </p:txBody>
      </p:sp>
    </p:spTree>
    <p:extLst>
      <p:ext uri="{BB962C8B-B14F-4D97-AF65-F5344CB8AC3E}">
        <p14:creationId xmlns:p14="http://schemas.microsoft.com/office/powerpoint/2010/main" val="647828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Poll</a:t>
            </a:r>
            <a:endParaRPr lang="en-GB" dirty="0"/>
          </a:p>
        </p:txBody>
      </p:sp>
      <p:sp>
        <p:nvSpPr>
          <p:cNvPr id="3" name="Content Placeholder 2"/>
          <p:cNvSpPr>
            <a:spLocks noGrp="1"/>
          </p:cNvSpPr>
          <p:nvPr>
            <p:ph idx="1"/>
          </p:nvPr>
        </p:nvSpPr>
        <p:spPr/>
        <p:txBody>
          <a:bodyPr/>
          <a:lstStyle/>
          <a:p>
            <a:pPr marL="0" indent="0">
              <a:buNone/>
            </a:pPr>
            <a:r>
              <a:rPr lang="en-GB" dirty="0"/>
              <a:t>T</a:t>
            </a:r>
            <a:r>
              <a:rPr lang="en-GB" dirty="0" smtClean="0"/>
              <a:t>oday’s webinar:</a:t>
            </a:r>
          </a:p>
          <a:p>
            <a:r>
              <a:rPr lang="en-GB" dirty="0" smtClean="0"/>
              <a:t>I learnt something new</a:t>
            </a:r>
          </a:p>
          <a:p>
            <a:r>
              <a:rPr lang="en-GB" dirty="0" smtClean="0"/>
              <a:t>I didn’t learn anything new</a:t>
            </a:r>
          </a:p>
          <a:p>
            <a:r>
              <a:rPr lang="en-GB" dirty="0" smtClean="0"/>
              <a:t>Was a good use of my time</a:t>
            </a:r>
          </a:p>
          <a:p>
            <a:r>
              <a:rPr lang="en-GB" dirty="0" smtClean="0"/>
              <a:t>Was a poor use of my time</a:t>
            </a:r>
          </a:p>
          <a:p>
            <a:r>
              <a:rPr lang="en-GB" dirty="0" smtClean="0"/>
              <a:t>Other </a:t>
            </a:r>
            <a:endParaRPr lang="en-GB" dirty="0"/>
          </a:p>
        </p:txBody>
      </p:sp>
    </p:spTree>
    <p:extLst>
      <p:ext uri="{BB962C8B-B14F-4D97-AF65-F5344CB8AC3E}">
        <p14:creationId xmlns:p14="http://schemas.microsoft.com/office/powerpoint/2010/main" val="3439806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Poll</a:t>
            </a:r>
            <a:endParaRPr lang="en-GB" dirty="0"/>
          </a:p>
        </p:txBody>
      </p:sp>
      <p:sp>
        <p:nvSpPr>
          <p:cNvPr id="3" name="Content Placeholder 2"/>
          <p:cNvSpPr>
            <a:spLocks noGrp="1"/>
          </p:cNvSpPr>
          <p:nvPr>
            <p:ph idx="1"/>
          </p:nvPr>
        </p:nvSpPr>
        <p:spPr/>
        <p:txBody>
          <a:bodyPr/>
          <a:lstStyle/>
          <a:p>
            <a:pPr marL="0" indent="0">
              <a:buNone/>
            </a:pPr>
            <a:r>
              <a:rPr lang="en-GB" dirty="0" smtClean="0"/>
              <a:t>What is the </a:t>
            </a:r>
            <a:r>
              <a:rPr lang="en-GB" b="1" dirty="0" smtClean="0"/>
              <a:t>one thing </a:t>
            </a:r>
            <a:r>
              <a:rPr lang="en-GB" dirty="0" smtClean="0"/>
              <a:t>you most want to learn today?</a:t>
            </a:r>
          </a:p>
          <a:p>
            <a:pPr marL="0" indent="0">
              <a:buNone/>
            </a:pPr>
            <a:endParaRPr lang="en-GB" dirty="0" smtClean="0"/>
          </a:p>
          <a:p>
            <a:r>
              <a:rPr lang="en-GB" dirty="0" smtClean="0"/>
              <a:t>What data is available in CAD format?</a:t>
            </a:r>
          </a:p>
          <a:p>
            <a:r>
              <a:rPr lang="en-GB" dirty="0" smtClean="0"/>
              <a:t>How do I get the data from Digimap?</a:t>
            </a:r>
          </a:p>
          <a:p>
            <a:r>
              <a:rPr lang="en-GB" dirty="0" smtClean="0"/>
              <a:t>Tips on using the data in CAD?</a:t>
            </a:r>
          </a:p>
          <a:p>
            <a:r>
              <a:rPr lang="en-GB" dirty="0" smtClean="0"/>
              <a:t>Other</a:t>
            </a:r>
            <a:endParaRPr lang="en-GB" dirty="0"/>
          </a:p>
        </p:txBody>
      </p:sp>
    </p:spTree>
    <p:extLst>
      <p:ext uri="{BB962C8B-B14F-4D97-AF65-F5344CB8AC3E}">
        <p14:creationId xmlns:p14="http://schemas.microsoft.com/office/powerpoint/2010/main" val="3248999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data is available in CAD format?</a:t>
            </a:r>
            <a:endParaRPr lang="en-GB" dirty="0"/>
          </a:p>
        </p:txBody>
      </p:sp>
      <p:sp>
        <p:nvSpPr>
          <p:cNvPr id="3" name="Content Placeholder 2"/>
          <p:cNvSpPr>
            <a:spLocks noGrp="1"/>
          </p:cNvSpPr>
          <p:nvPr>
            <p:ph idx="1"/>
          </p:nvPr>
        </p:nvSpPr>
        <p:spPr>
          <a:xfrm>
            <a:off x="457200" y="1600200"/>
            <a:ext cx="8229600" cy="4781128"/>
          </a:xfrm>
        </p:spPr>
        <p:txBody>
          <a:bodyPr>
            <a:normAutofit fontScale="77500" lnSpcReduction="20000"/>
          </a:bodyPr>
          <a:lstStyle/>
          <a:p>
            <a:r>
              <a:rPr lang="en-GB" dirty="0" smtClean="0"/>
              <a:t>Vector datasets:</a:t>
            </a:r>
          </a:p>
          <a:p>
            <a:pPr lvl="1"/>
            <a:r>
              <a:rPr lang="en-GB" dirty="0" err="1"/>
              <a:t>MasterMap</a:t>
            </a:r>
            <a:r>
              <a:rPr lang="en-GB" dirty="0"/>
              <a:t> Topography Layer [DWG</a:t>
            </a:r>
            <a:r>
              <a:rPr lang="en-GB" dirty="0" smtClean="0"/>
              <a:t>]</a:t>
            </a:r>
          </a:p>
          <a:p>
            <a:pPr lvl="1"/>
            <a:r>
              <a:rPr lang="en-GB" dirty="0"/>
              <a:t>Building Height Attribute: extension to </a:t>
            </a:r>
            <a:r>
              <a:rPr lang="en-GB" dirty="0" err="1"/>
              <a:t>MasterMap</a:t>
            </a:r>
            <a:r>
              <a:rPr lang="en-GB" dirty="0"/>
              <a:t> Topography Layer [DWG]</a:t>
            </a:r>
          </a:p>
          <a:p>
            <a:pPr lvl="1"/>
            <a:r>
              <a:rPr lang="en-GB" dirty="0" err="1" smtClean="0"/>
              <a:t>VectorMap</a:t>
            </a:r>
            <a:r>
              <a:rPr lang="en-GB" dirty="0" smtClean="0"/>
              <a:t> </a:t>
            </a:r>
            <a:r>
              <a:rPr lang="en-GB" dirty="0"/>
              <a:t>Local [DWG]</a:t>
            </a:r>
          </a:p>
          <a:p>
            <a:pPr lvl="1"/>
            <a:r>
              <a:rPr lang="en-GB" dirty="0" err="1" smtClean="0"/>
              <a:t>Strategi</a:t>
            </a:r>
            <a:r>
              <a:rPr lang="en-GB" dirty="0" smtClean="0"/>
              <a:t> [DXF]</a:t>
            </a:r>
          </a:p>
          <a:p>
            <a:pPr lvl="1"/>
            <a:r>
              <a:rPr lang="en-GB" dirty="0" smtClean="0"/>
              <a:t>Meridian 2 [DXF]</a:t>
            </a:r>
          </a:p>
          <a:p>
            <a:r>
              <a:rPr lang="en-GB" dirty="0" smtClean="0"/>
              <a:t>Height datasets:</a:t>
            </a:r>
          </a:p>
          <a:p>
            <a:pPr lvl="1"/>
            <a:r>
              <a:rPr lang="en-GB" dirty="0"/>
              <a:t>Terrain </a:t>
            </a:r>
            <a:r>
              <a:rPr lang="en-GB" dirty="0" smtClean="0"/>
              <a:t>5 </a:t>
            </a:r>
            <a:r>
              <a:rPr lang="en-GB" dirty="0"/>
              <a:t>DTM [</a:t>
            </a:r>
            <a:r>
              <a:rPr lang="en-GB" dirty="0" smtClean="0"/>
              <a:t>ASCII] </a:t>
            </a:r>
            <a:r>
              <a:rPr lang="en-GB" dirty="0"/>
              <a:t>and contours </a:t>
            </a:r>
            <a:r>
              <a:rPr lang="en-GB" dirty="0" smtClean="0"/>
              <a:t>[DWG] </a:t>
            </a:r>
            <a:endParaRPr lang="en-GB" dirty="0"/>
          </a:p>
          <a:p>
            <a:pPr lvl="1"/>
            <a:r>
              <a:rPr lang="en-GB" dirty="0"/>
              <a:t>Terrain 50 DTM [</a:t>
            </a:r>
            <a:r>
              <a:rPr lang="en-GB" dirty="0" smtClean="0"/>
              <a:t>ASCII] and contours [Shape</a:t>
            </a:r>
            <a:r>
              <a:rPr lang="en-GB" dirty="0"/>
              <a:t>, GML – will load in to Map 3D]</a:t>
            </a:r>
          </a:p>
          <a:p>
            <a:pPr lvl="1"/>
            <a:r>
              <a:rPr lang="en-GB" i="1" dirty="0" smtClean="0"/>
              <a:t>Land-Form PROFILE DTM and contours [DXF]</a:t>
            </a:r>
          </a:p>
          <a:p>
            <a:pPr lvl="1"/>
            <a:r>
              <a:rPr lang="en-GB" i="1" dirty="0" smtClean="0"/>
              <a:t>Land-Form PANORAMA DTM and contours [DXF]</a:t>
            </a:r>
          </a:p>
          <a:p>
            <a:r>
              <a:rPr lang="en-GB" dirty="0" smtClean="0"/>
              <a:t>Backdrop mapping [TIFF]</a:t>
            </a:r>
          </a:p>
          <a:p>
            <a:pPr lvl="1"/>
            <a:r>
              <a:rPr lang="en-GB" dirty="0" smtClean="0"/>
              <a:t>Various products e.g. 1:50,000 raster, all in TIFF format</a:t>
            </a:r>
            <a:endParaRPr lang="en-GB" dirty="0"/>
          </a:p>
          <a:p>
            <a:pPr marL="57150" indent="0">
              <a:buNone/>
            </a:pPr>
            <a:endParaRPr lang="en-GB" sz="1700" dirty="0" smtClean="0">
              <a:hlinkClick r:id="rId2"/>
            </a:endParaRPr>
          </a:p>
          <a:p>
            <a:pPr marL="57150" indent="0">
              <a:buNone/>
            </a:pPr>
            <a:r>
              <a:rPr lang="en-GB" sz="1700" dirty="0" smtClean="0">
                <a:hlinkClick r:id="rId2"/>
              </a:rPr>
              <a:t>http</a:t>
            </a:r>
            <a:r>
              <a:rPr lang="en-GB" sz="1700" dirty="0">
                <a:hlinkClick r:id="rId2"/>
              </a:rPr>
              <a:t>://</a:t>
            </a:r>
            <a:r>
              <a:rPr lang="en-GB" sz="1700" dirty="0" smtClean="0">
                <a:hlinkClick r:id="rId2"/>
              </a:rPr>
              <a:t>digimap.edina.ac.uk/webhelp/os/osdigimaphelp.htm#data_information/data_formats/formats_available.htm</a:t>
            </a:r>
            <a:r>
              <a:rPr lang="en-GB" sz="1700" dirty="0" smtClean="0"/>
              <a:t> </a:t>
            </a:r>
            <a:endParaRPr lang="en-GB" sz="1700" dirty="0"/>
          </a:p>
        </p:txBody>
      </p:sp>
    </p:spTree>
    <p:extLst>
      <p:ext uri="{BB962C8B-B14F-4D97-AF65-F5344CB8AC3E}">
        <p14:creationId xmlns:p14="http://schemas.microsoft.com/office/powerpoint/2010/main" val="3423301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dirty="0" smtClean="0"/>
              <a:t>OS MasterMap</a:t>
            </a:r>
          </a:p>
        </p:txBody>
      </p:sp>
      <p:sp>
        <p:nvSpPr>
          <p:cNvPr id="17412" name="Rectangle 1"/>
          <p:cNvSpPr>
            <a:spLocks noGrp="1" noChangeArrowheads="1"/>
          </p:cNvSpPr>
          <p:nvPr>
            <p:ph idx="1"/>
          </p:nvPr>
        </p:nvSpPr>
        <p:spPr>
          <a:xfrm>
            <a:off x="5364088" y="1124744"/>
            <a:ext cx="3528392" cy="4968552"/>
          </a:xfrm>
        </p:spPr>
        <p:txBody>
          <a:bodyPr>
            <a:normAutofit/>
          </a:bodyPr>
          <a:lstStyle/>
          <a:p>
            <a:pPr marL="0" indent="0">
              <a:buNone/>
            </a:pPr>
            <a:r>
              <a:rPr lang="en-GB" altLang="en-US" sz="2000" dirty="0" smtClean="0"/>
              <a:t>Vector map product, most detailed mapping available of GB.</a:t>
            </a:r>
          </a:p>
          <a:p>
            <a:r>
              <a:rPr lang="en-GB" altLang="en-US" sz="2000" b="1" dirty="0" smtClean="0"/>
              <a:t>Topography </a:t>
            </a:r>
            <a:r>
              <a:rPr lang="en-GB" altLang="en-US" sz="2000" b="1" dirty="0"/>
              <a:t>L</a:t>
            </a:r>
            <a:r>
              <a:rPr lang="en-GB" altLang="en-US" sz="2000" b="1" dirty="0" smtClean="0"/>
              <a:t>ayer </a:t>
            </a:r>
            <a:r>
              <a:rPr lang="en-GB" altLang="en-US" sz="2000" dirty="0" smtClean="0"/>
              <a:t>– GML, DWG and File Geodatabase formats.</a:t>
            </a:r>
          </a:p>
          <a:p>
            <a:pPr lvl="1"/>
            <a:r>
              <a:rPr lang="en-GB" altLang="en-US" sz="1600" b="1" dirty="0" smtClean="0"/>
              <a:t>Building Heights </a:t>
            </a:r>
            <a:r>
              <a:rPr lang="en-GB" altLang="en-US" sz="1600" dirty="0" smtClean="0"/>
              <a:t>– DWG, CSV or KML format.</a:t>
            </a:r>
          </a:p>
          <a:p>
            <a:r>
              <a:rPr lang="en-GB" altLang="en-US" sz="2000" b="1" dirty="0" smtClean="0"/>
              <a:t>Sites Layer</a:t>
            </a:r>
            <a:r>
              <a:rPr lang="en-GB" altLang="en-US" sz="2000" dirty="0"/>
              <a:t> – </a:t>
            </a:r>
            <a:r>
              <a:rPr lang="en-GB" altLang="en-US" sz="2000" dirty="0" smtClean="0"/>
              <a:t>GML format </a:t>
            </a:r>
            <a:r>
              <a:rPr lang="en-GB" altLang="en-US" sz="2000" dirty="0"/>
              <a:t>only.</a:t>
            </a:r>
          </a:p>
          <a:p>
            <a:r>
              <a:rPr lang="en-GB" altLang="en-US" sz="2000" b="1" dirty="0" smtClean="0"/>
              <a:t>Integrated </a:t>
            </a:r>
            <a:r>
              <a:rPr lang="en-GB" altLang="en-US" sz="2000" b="1" dirty="0"/>
              <a:t>Transport Network (ITN) </a:t>
            </a:r>
            <a:r>
              <a:rPr lang="en-GB" altLang="en-US" sz="2000" dirty="0"/>
              <a:t>layer – GML format only.</a:t>
            </a:r>
          </a:p>
          <a:p>
            <a:pPr lvl="1"/>
            <a:r>
              <a:rPr lang="en-GB" altLang="en-US" sz="1600" b="1" dirty="0" smtClean="0"/>
              <a:t>Urban </a:t>
            </a:r>
            <a:r>
              <a:rPr lang="en-GB" altLang="en-US" sz="1600" b="1" dirty="0"/>
              <a:t>Paths </a:t>
            </a:r>
            <a:r>
              <a:rPr lang="en-GB" altLang="en-US" sz="1600" dirty="0"/>
              <a:t>(ITN layer) – GML format only.</a:t>
            </a:r>
          </a:p>
          <a:p>
            <a:endParaRPr lang="en-GB" altLang="en-US" sz="20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9" y="1124744"/>
            <a:ext cx="5040000" cy="4995267"/>
          </a:xfrm>
          <a:prstGeom prst="rect">
            <a:avLst/>
          </a:prstGeom>
        </p:spPr>
      </p:pic>
      <p:sp>
        <p:nvSpPr>
          <p:cNvPr id="2" name="TextBox 1"/>
          <p:cNvSpPr txBox="1"/>
          <p:nvPr/>
        </p:nvSpPr>
        <p:spPr>
          <a:xfrm>
            <a:off x="436534" y="1259632"/>
            <a:ext cx="4608512" cy="369332"/>
          </a:xfrm>
          <a:prstGeom prst="rect">
            <a:avLst/>
          </a:prstGeom>
          <a:solidFill>
            <a:schemeClr val="bg1">
              <a:alpha val="75000"/>
            </a:schemeClr>
          </a:solidFill>
        </p:spPr>
        <p:txBody>
          <a:bodyPr wrap="square" rtlCol="0">
            <a:spAutoFit/>
          </a:bodyPr>
          <a:lstStyle/>
          <a:p>
            <a:pPr algn="ctr"/>
            <a:r>
              <a:rPr lang="en-GB" b="1" dirty="0" err="1" smtClean="0">
                <a:solidFill>
                  <a:schemeClr val="tx2"/>
                </a:solidFill>
              </a:rPr>
              <a:t>MasterMap</a:t>
            </a:r>
            <a:r>
              <a:rPr lang="en-GB" b="1" dirty="0" smtClean="0">
                <a:solidFill>
                  <a:schemeClr val="tx2"/>
                </a:solidFill>
              </a:rPr>
              <a:t> </a:t>
            </a:r>
            <a:r>
              <a:rPr lang="en-GB" b="1" dirty="0" err="1" smtClean="0">
                <a:solidFill>
                  <a:schemeClr val="tx2"/>
                </a:solidFill>
              </a:rPr>
              <a:t>Topogaphy</a:t>
            </a:r>
            <a:r>
              <a:rPr lang="en-GB" b="1" dirty="0" smtClean="0">
                <a:solidFill>
                  <a:schemeClr val="tx2"/>
                </a:solidFill>
              </a:rPr>
              <a:t> Layer (DWG format)</a:t>
            </a:r>
            <a:endParaRPr lang="en-GB" b="1" dirty="0">
              <a:solidFill>
                <a:schemeClr val="tx2"/>
              </a:solidFill>
            </a:endParaRPr>
          </a:p>
        </p:txBody>
      </p:sp>
      <p:sp>
        <p:nvSpPr>
          <p:cNvPr id="4" name="TextBox 3"/>
          <p:cNvSpPr txBox="1"/>
          <p:nvPr/>
        </p:nvSpPr>
        <p:spPr>
          <a:xfrm>
            <a:off x="508542" y="5733256"/>
            <a:ext cx="4464496" cy="246221"/>
          </a:xfrm>
          <a:prstGeom prst="rect">
            <a:avLst/>
          </a:prstGeom>
          <a:solidFill>
            <a:srgbClr val="FFFFFF">
              <a:alpha val="74902"/>
            </a:srgbClr>
          </a:solidFill>
        </p:spPr>
        <p:txBody>
          <a:bodyPr wrap="square" rtlCol="0">
            <a:spAutoFit/>
          </a:bodyPr>
          <a:lstStyle/>
          <a:p>
            <a:pPr algn="ctr"/>
            <a:r>
              <a:rPr lang="en-GB" sz="1000" dirty="0"/>
              <a:t>© Crown Copyright and Database Right 2015. Ordnance Survey (Digimap Licence)</a:t>
            </a:r>
          </a:p>
        </p:txBody>
      </p:sp>
    </p:spTree>
    <p:extLst>
      <p:ext uri="{BB962C8B-B14F-4D97-AF65-F5344CB8AC3E}">
        <p14:creationId xmlns:p14="http://schemas.microsoft.com/office/powerpoint/2010/main" val="4081468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dirty="0" err="1" smtClean="0"/>
              <a:t>VectorMap</a:t>
            </a:r>
            <a:r>
              <a:rPr lang="en-GB" altLang="en-US" dirty="0" smtClean="0"/>
              <a:t> Local data</a:t>
            </a:r>
          </a:p>
        </p:txBody>
      </p:sp>
      <p:sp>
        <p:nvSpPr>
          <p:cNvPr id="30724" name="Content Placeholder 2"/>
          <p:cNvSpPr>
            <a:spLocks noGrp="1"/>
          </p:cNvSpPr>
          <p:nvPr>
            <p:ph idx="1"/>
          </p:nvPr>
        </p:nvSpPr>
        <p:spPr>
          <a:xfrm>
            <a:off x="5307916" y="1268760"/>
            <a:ext cx="3800588" cy="4248472"/>
          </a:xfrm>
        </p:spPr>
        <p:txBody>
          <a:bodyPr>
            <a:normAutofit/>
          </a:bodyPr>
          <a:lstStyle/>
          <a:p>
            <a:r>
              <a:rPr lang="en-GB" altLang="en-US" sz="2400" dirty="0" smtClean="0"/>
              <a:t>Scale 1:10,000</a:t>
            </a:r>
          </a:p>
          <a:p>
            <a:r>
              <a:rPr lang="en-GB" altLang="en-US" sz="2400" dirty="0" smtClean="0"/>
              <a:t>Formats </a:t>
            </a:r>
            <a:r>
              <a:rPr lang="en-GB" altLang="en-US" sz="2200" dirty="0" smtClean="0"/>
              <a:t>– GML, DWG, SHP</a:t>
            </a:r>
          </a:p>
          <a:p>
            <a:r>
              <a:rPr lang="en-GB" altLang="en-US" sz="2400" dirty="0" smtClean="0"/>
              <a:t>Supplied in 5x5km tiles</a:t>
            </a:r>
          </a:p>
          <a:p>
            <a:r>
              <a:rPr lang="en-GB" altLang="en-US" sz="2400" dirty="0"/>
              <a:t>Includes contours and spot </a:t>
            </a:r>
            <a:r>
              <a:rPr lang="en-GB" altLang="en-US" sz="2400" dirty="0" smtClean="0"/>
              <a:t>heights</a:t>
            </a:r>
            <a:endParaRPr lang="en-GB" altLang="en-US" sz="2000" dirty="0"/>
          </a:p>
          <a:p>
            <a:pPr lvl="1"/>
            <a:endParaRPr lang="en-GB" altLang="en-US" sz="2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16" y="1124745"/>
            <a:ext cx="5040000" cy="5002777"/>
          </a:xfrm>
          <a:prstGeom prst="rect">
            <a:avLst/>
          </a:prstGeom>
        </p:spPr>
      </p:pic>
      <p:sp>
        <p:nvSpPr>
          <p:cNvPr id="5" name="TextBox 4"/>
          <p:cNvSpPr txBox="1"/>
          <p:nvPr/>
        </p:nvSpPr>
        <p:spPr>
          <a:xfrm>
            <a:off x="508542" y="5733256"/>
            <a:ext cx="4464496" cy="246221"/>
          </a:xfrm>
          <a:prstGeom prst="rect">
            <a:avLst/>
          </a:prstGeom>
          <a:solidFill>
            <a:srgbClr val="FFFFFF">
              <a:alpha val="74902"/>
            </a:srgbClr>
          </a:solidFill>
        </p:spPr>
        <p:txBody>
          <a:bodyPr wrap="square" rtlCol="0">
            <a:spAutoFit/>
          </a:bodyPr>
          <a:lstStyle/>
          <a:p>
            <a:pPr algn="ctr"/>
            <a:r>
              <a:rPr lang="en-GB" sz="1000" dirty="0"/>
              <a:t>© Crown Copyright and Database Right 2015. Ordnance Survey (Digimap Licence)</a:t>
            </a:r>
          </a:p>
        </p:txBody>
      </p:sp>
      <p:sp>
        <p:nvSpPr>
          <p:cNvPr id="6" name="TextBox 5"/>
          <p:cNvSpPr txBox="1"/>
          <p:nvPr/>
        </p:nvSpPr>
        <p:spPr>
          <a:xfrm>
            <a:off x="436534" y="1259632"/>
            <a:ext cx="4608512" cy="369332"/>
          </a:xfrm>
          <a:prstGeom prst="rect">
            <a:avLst/>
          </a:prstGeom>
          <a:solidFill>
            <a:schemeClr val="bg1">
              <a:alpha val="75000"/>
            </a:schemeClr>
          </a:solidFill>
        </p:spPr>
        <p:txBody>
          <a:bodyPr wrap="square" rtlCol="0">
            <a:spAutoFit/>
          </a:bodyPr>
          <a:lstStyle/>
          <a:p>
            <a:pPr algn="ctr"/>
            <a:r>
              <a:rPr lang="en-GB" b="1" dirty="0" err="1" smtClean="0">
                <a:solidFill>
                  <a:schemeClr val="tx2"/>
                </a:solidFill>
              </a:rPr>
              <a:t>VectorMap</a:t>
            </a:r>
            <a:r>
              <a:rPr lang="en-GB" b="1" dirty="0" smtClean="0">
                <a:solidFill>
                  <a:schemeClr val="tx2"/>
                </a:solidFill>
              </a:rPr>
              <a:t> Local (DWG format)</a:t>
            </a:r>
            <a:endParaRPr lang="en-GB" b="1" dirty="0">
              <a:solidFill>
                <a:schemeClr val="tx2"/>
              </a:solidFill>
            </a:endParaRPr>
          </a:p>
        </p:txBody>
      </p:sp>
    </p:spTree>
    <p:extLst>
      <p:ext uri="{BB962C8B-B14F-4D97-AF65-F5344CB8AC3E}">
        <p14:creationId xmlns:p14="http://schemas.microsoft.com/office/powerpoint/2010/main" val="302346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Height Data</a:t>
            </a:r>
            <a:endParaRPr lang="en-GB" dirty="0"/>
          </a:p>
        </p:txBody>
      </p:sp>
      <p:sp>
        <p:nvSpPr>
          <p:cNvPr id="3" name="Content Placeholder 2"/>
          <p:cNvSpPr>
            <a:spLocks noGrp="1"/>
          </p:cNvSpPr>
          <p:nvPr>
            <p:ph idx="1"/>
          </p:nvPr>
        </p:nvSpPr>
        <p:spPr>
          <a:xfrm>
            <a:off x="5292080" y="1268760"/>
            <a:ext cx="3394720" cy="4857403"/>
          </a:xfrm>
        </p:spPr>
        <p:txBody>
          <a:bodyPr>
            <a:normAutofit lnSpcReduction="10000"/>
          </a:bodyPr>
          <a:lstStyle/>
          <a:p>
            <a:pPr marL="0" indent="0">
              <a:buNone/>
            </a:pPr>
            <a:r>
              <a:rPr lang="en-GB" sz="2400" dirty="0" smtClean="0"/>
              <a:t>Various Raster (DTM) and Vector (contour) datasets available:</a:t>
            </a:r>
          </a:p>
          <a:p>
            <a:r>
              <a:rPr lang="en-GB" sz="2000" b="1" dirty="0" smtClean="0"/>
              <a:t>Terrain 5</a:t>
            </a:r>
          </a:p>
          <a:p>
            <a:pPr lvl="1"/>
            <a:r>
              <a:rPr lang="en-GB" sz="1600" b="1" dirty="0" smtClean="0"/>
              <a:t>Contours </a:t>
            </a:r>
            <a:r>
              <a:rPr lang="en-GB" sz="1600" dirty="0" smtClean="0"/>
              <a:t>[DWG, Shape</a:t>
            </a:r>
            <a:r>
              <a:rPr lang="en-GB" sz="1600" dirty="0"/>
              <a:t>, </a:t>
            </a:r>
            <a:r>
              <a:rPr lang="en-GB" sz="1600" dirty="0" smtClean="0"/>
              <a:t>GML], 5 metre interval</a:t>
            </a:r>
          </a:p>
          <a:p>
            <a:pPr lvl="1"/>
            <a:r>
              <a:rPr lang="en-GB" sz="1600" b="1" dirty="0" smtClean="0"/>
              <a:t>DTM </a:t>
            </a:r>
            <a:r>
              <a:rPr lang="en-GB" sz="1600" dirty="0" smtClean="0"/>
              <a:t>[ASCII] – 5m cell size</a:t>
            </a:r>
            <a:endParaRPr lang="en-GB" sz="1600" dirty="0"/>
          </a:p>
          <a:p>
            <a:r>
              <a:rPr lang="en-GB" sz="2000" b="1" dirty="0" smtClean="0"/>
              <a:t>Terrain 50</a:t>
            </a:r>
          </a:p>
          <a:p>
            <a:pPr lvl="1"/>
            <a:r>
              <a:rPr lang="en-GB" sz="1600" b="1" dirty="0" smtClean="0"/>
              <a:t>Contours </a:t>
            </a:r>
            <a:r>
              <a:rPr lang="en-GB" sz="1600" dirty="0" smtClean="0"/>
              <a:t>[Shape</a:t>
            </a:r>
            <a:r>
              <a:rPr lang="en-GB" sz="1600" dirty="0"/>
              <a:t>, GML</a:t>
            </a:r>
            <a:r>
              <a:rPr lang="en-GB" sz="1600" dirty="0" smtClean="0"/>
              <a:t>], 50m interval</a:t>
            </a:r>
          </a:p>
          <a:p>
            <a:pPr lvl="1"/>
            <a:r>
              <a:rPr lang="en-GB" sz="1600" b="1" dirty="0" smtClean="0"/>
              <a:t>DTM </a:t>
            </a:r>
            <a:r>
              <a:rPr lang="en-GB" sz="1600" dirty="0" smtClean="0"/>
              <a:t>[ASCII] – 50m cell size</a:t>
            </a:r>
            <a:endParaRPr lang="en-GB" sz="1600" dirty="0"/>
          </a:p>
          <a:p>
            <a:r>
              <a:rPr lang="en-GB" sz="2000" b="1" dirty="0" smtClean="0"/>
              <a:t>Land-Form </a:t>
            </a:r>
            <a:r>
              <a:rPr lang="en-GB" sz="2000" b="1" dirty="0"/>
              <a:t>PROFILE </a:t>
            </a:r>
            <a:r>
              <a:rPr lang="en-GB" sz="2000" dirty="0" smtClean="0"/>
              <a:t>[</a:t>
            </a:r>
            <a:r>
              <a:rPr lang="en-GB" sz="2000" dirty="0"/>
              <a:t>DXF</a:t>
            </a:r>
            <a:r>
              <a:rPr lang="en-GB" sz="2000" dirty="0" smtClean="0"/>
              <a:t>] – </a:t>
            </a:r>
            <a:r>
              <a:rPr lang="en-GB" sz="2000" i="1" dirty="0" smtClean="0"/>
              <a:t>withdrawn by OS</a:t>
            </a:r>
            <a:endParaRPr lang="en-GB" sz="2000" i="1" dirty="0"/>
          </a:p>
          <a:p>
            <a:r>
              <a:rPr lang="en-GB" sz="2000" b="1" dirty="0"/>
              <a:t>Land-Form PANORAMA </a:t>
            </a:r>
            <a:r>
              <a:rPr lang="en-GB" sz="2000" dirty="0" smtClean="0"/>
              <a:t>[</a:t>
            </a:r>
            <a:r>
              <a:rPr lang="en-GB" sz="2000" dirty="0"/>
              <a:t>DXF</a:t>
            </a:r>
            <a:r>
              <a:rPr lang="en-GB" sz="2000" dirty="0" smtClean="0"/>
              <a:t>]</a:t>
            </a:r>
            <a:r>
              <a:rPr lang="en-GB" sz="2000" dirty="0"/>
              <a:t> – </a:t>
            </a:r>
            <a:r>
              <a:rPr lang="en-GB" sz="2000" i="1" dirty="0"/>
              <a:t>withdrawn by </a:t>
            </a:r>
            <a:r>
              <a:rPr lang="en-GB" sz="2000" i="1" dirty="0" smtClean="0"/>
              <a:t>OS</a:t>
            </a:r>
            <a:endParaRPr lang="en-GB"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48" y="1124744"/>
            <a:ext cx="4680000" cy="248352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48" y="3861048"/>
            <a:ext cx="4680000" cy="2542378"/>
          </a:xfrm>
          <a:prstGeom prst="rect">
            <a:avLst/>
          </a:prstGeom>
        </p:spPr>
      </p:pic>
      <p:sp>
        <p:nvSpPr>
          <p:cNvPr id="6" name="TextBox 5"/>
          <p:cNvSpPr txBox="1"/>
          <p:nvPr/>
        </p:nvSpPr>
        <p:spPr>
          <a:xfrm>
            <a:off x="1007864" y="3933056"/>
            <a:ext cx="3312368" cy="369332"/>
          </a:xfrm>
          <a:prstGeom prst="rect">
            <a:avLst/>
          </a:prstGeom>
          <a:solidFill>
            <a:schemeClr val="bg1">
              <a:alpha val="75000"/>
            </a:schemeClr>
          </a:solidFill>
        </p:spPr>
        <p:txBody>
          <a:bodyPr wrap="square" rtlCol="0">
            <a:spAutoFit/>
          </a:bodyPr>
          <a:lstStyle/>
          <a:p>
            <a:pPr algn="ctr"/>
            <a:r>
              <a:rPr lang="en-GB" b="1" dirty="0" smtClean="0">
                <a:solidFill>
                  <a:schemeClr val="tx2"/>
                </a:solidFill>
              </a:rPr>
              <a:t>Terrain 50 Contours</a:t>
            </a:r>
            <a:endParaRPr lang="en-GB" b="1" dirty="0">
              <a:solidFill>
                <a:schemeClr val="tx2"/>
              </a:solidFill>
            </a:endParaRPr>
          </a:p>
        </p:txBody>
      </p:sp>
      <p:sp>
        <p:nvSpPr>
          <p:cNvPr id="8" name="TextBox 7"/>
          <p:cNvSpPr txBox="1"/>
          <p:nvPr/>
        </p:nvSpPr>
        <p:spPr>
          <a:xfrm>
            <a:off x="1007864" y="1201354"/>
            <a:ext cx="3312368" cy="369332"/>
          </a:xfrm>
          <a:prstGeom prst="rect">
            <a:avLst/>
          </a:prstGeom>
          <a:solidFill>
            <a:schemeClr val="bg1">
              <a:alpha val="75000"/>
            </a:schemeClr>
          </a:solidFill>
        </p:spPr>
        <p:txBody>
          <a:bodyPr wrap="square" rtlCol="0">
            <a:spAutoFit/>
          </a:bodyPr>
          <a:lstStyle/>
          <a:p>
            <a:pPr algn="ctr"/>
            <a:r>
              <a:rPr lang="en-GB" b="1" dirty="0" smtClean="0">
                <a:solidFill>
                  <a:schemeClr val="tx2"/>
                </a:solidFill>
              </a:rPr>
              <a:t>Terrain 50 DTM</a:t>
            </a:r>
            <a:endParaRPr lang="en-GB" b="1" dirty="0">
              <a:solidFill>
                <a:schemeClr val="tx2"/>
              </a:solidFill>
            </a:endParaRPr>
          </a:p>
        </p:txBody>
      </p:sp>
      <p:sp>
        <p:nvSpPr>
          <p:cNvPr id="9" name="TextBox 8"/>
          <p:cNvSpPr txBox="1"/>
          <p:nvPr/>
        </p:nvSpPr>
        <p:spPr>
          <a:xfrm>
            <a:off x="1007864" y="6113796"/>
            <a:ext cx="3312368" cy="200055"/>
          </a:xfrm>
          <a:prstGeom prst="rect">
            <a:avLst/>
          </a:prstGeom>
          <a:solidFill>
            <a:srgbClr val="FFFFFF">
              <a:alpha val="74902"/>
            </a:srgbClr>
          </a:solidFill>
        </p:spPr>
        <p:txBody>
          <a:bodyPr wrap="square" rtlCol="0">
            <a:spAutoFit/>
          </a:bodyPr>
          <a:lstStyle/>
          <a:p>
            <a:pPr algn="ctr"/>
            <a:r>
              <a:rPr lang="en-GB" sz="700" dirty="0"/>
              <a:t>© Crown Copyright and Database Right 2015. Ordnance Survey (Digimap Licence)</a:t>
            </a:r>
          </a:p>
        </p:txBody>
      </p:sp>
      <p:sp>
        <p:nvSpPr>
          <p:cNvPr id="10" name="TextBox 9"/>
          <p:cNvSpPr txBox="1"/>
          <p:nvPr/>
        </p:nvSpPr>
        <p:spPr>
          <a:xfrm>
            <a:off x="1007864" y="3376149"/>
            <a:ext cx="3312368" cy="200055"/>
          </a:xfrm>
          <a:prstGeom prst="rect">
            <a:avLst/>
          </a:prstGeom>
          <a:solidFill>
            <a:srgbClr val="FFFFFF">
              <a:alpha val="74902"/>
            </a:srgbClr>
          </a:solidFill>
        </p:spPr>
        <p:txBody>
          <a:bodyPr wrap="square" rtlCol="0">
            <a:spAutoFit/>
          </a:bodyPr>
          <a:lstStyle/>
          <a:p>
            <a:pPr algn="ctr"/>
            <a:r>
              <a:rPr lang="en-GB" sz="700" dirty="0"/>
              <a:t>© Crown Copyright and Database Right 2015. Ordnance Survey (Digimap Licence)</a:t>
            </a:r>
          </a:p>
        </p:txBody>
      </p:sp>
    </p:spTree>
    <p:extLst>
      <p:ext uri="{BB962C8B-B14F-4D97-AF65-F5344CB8AC3E}">
        <p14:creationId xmlns:p14="http://schemas.microsoft.com/office/powerpoint/2010/main" val="2723423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en-US" dirty="0" smtClean="0"/>
              <a:t>Backdrop mapping</a:t>
            </a:r>
          </a:p>
        </p:txBody>
      </p:sp>
      <p:sp>
        <p:nvSpPr>
          <p:cNvPr id="25604" name="Rectangle 1"/>
          <p:cNvSpPr>
            <a:spLocks noChangeArrowheads="1"/>
          </p:cNvSpPr>
          <p:nvPr/>
        </p:nvSpPr>
        <p:spPr bwMode="auto">
          <a:xfrm>
            <a:off x="5364088" y="1185133"/>
            <a:ext cx="3660726"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marL="342900" indent="-342900" eaLnBrk="1" hangingPunct="1">
              <a:lnSpc>
                <a:spcPct val="150000"/>
              </a:lnSpc>
              <a:buFont typeface="Arial" panose="020B0604020202020204" pitchFamily="34" charset="0"/>
              <a:buChar char="•"/>
            </a:pPr>
            <a:r>
              <a:rPr lang="en-GB" altLang="en-US" b="0" dirty="0" smtClean="0">
                <a:solidFill>
                  <a:schemeClr val="tx2"/>
                </a:solidFill>
                <a:latin typeface="Calibri" pitchFamily="34" charset="0"/>
              </a:rPr>
              <a:t>10 products available.</a:t>
            </a:r>
          </a:p>
          <a:p>
            <a:pPr marL="342900" indent="-342900" eaLnBrk="1" hangingPunct="1">
              <a:lnSpc>
                <a:spcPct val="150000"/>
              </a:lnSpc>
              <a:buFont typeface="Arial" panose="020B0604020202020204" pitchFamily="34" charset="0"/>
              <a:buChar char="•"/>
            </a:pPr>
            <a:r>
              <a:rPr lang="en-GB" altLang="en-US" b="0" dirty="0" smtClean="0">
                <a:solidFill>
                  <a:schemeClr val="tx2"/>
                </a:solidFill>
                <a:latin typeface="Calibri" pitchFamily="34" charset="0"/>
              </a:rPr>
              <a:t>Raster maps – useful as backdrop.</a:t>
            </a:r>
          </a:p>
          <a:p>
            <a:pPr marL="342900" indent="-342900" eaLnBrk="1" hangingPunct="1">
              <a:lnSpc>
                <a:spcPct val="150000"/>
              </a:lnSpc>
              <a:buFont typeface="Arial" panose="020B0604020202020204" pitchFamily="34" charset="0"/>
              <a:buChar char="•"/>
            </a:pPr>
            <a:r>
              <a:rPr lang="en-GB" altLang="en-US" b="0" dirty="0" smtClean="0">
                <a:solidFill>
                  <a:schemeClr val="tx2"/>
                </a:solidFill>
                <a:latin typeface="Calibri" pitchFamily="34" charset="0"/>
              </a:rPr>
              <a:t>All in TIFF image format.</a:t>
            </a:r>
          </a:p>
          <a:p>
            <a:pPr marL="342900" indent="-342900" eaLnBrk="1" hangingPunct="1">
              <a:lnSpc>
                <a:spcPct val="150000"/>
              </a:lnSpc>
              <a:buFont typeface="Arial" panose="020B0604020202020204" pitchFamily="34" charset="0"/>
              <a:buChar char="•"/>
            </a:pPr>
            <a:r>
              <a:rPr lang="en-GB" altLang="en-US" b="0" dirty="0">
                <a:solidFill>
                  <a:schemeClr val="tx2"/>
                </a:solidFill>
                <a:latin typeface="Calibri" pitchFamily="34" charset="0"/>
              </a:rPr>
              <a:t>Largest scale </a:t>
            </a:r>
            <a:r>
              <a:rPr lang="en-GB" altLang="en-US" b="0" dirty="0" smtClean="0">
                <a:solidFill>
                  <a:schemeClr val="tx2"/>
                </a:solidFill>
                <a:latin typeface="Calibri" pitchFamily="34" charset="0"/>
              </a:rPr>
              <a:t>is raster version of </a:t>
            </a:r>
            <a:r>
              <a:rPr lang="en-GB" altLang="en-US" b="0" dirty="0" err="1" smtClean="0">
                <a:solidFill>
                  <a:schemeClr val="tx2"/>
                </a:solidFill>
                <a:latin typeface="Calibri" pitchFamily="34" charset="0"/>
              </a:rPr>
              <a:t>MasterMap</a:t>
            </a:r>
            <a:r>
              <a:rPr lang="en-GB" altLang="en-US" b="0" dirty="0" smtClean="0">
                <a:solidFill>
                  <a:schemeClr val="tx2"/>
                </a:solidFill>
                <a:latin typeface="Calibri" pitchFamily="34" charset="0"/>
              </a:rPr>
              <a:t> Topography Layer at 1:1,000.</a:t>
            </a:r>
          </a:p>
          <a:p>
            <a:pPr marL="342900" indent="-342900" eaLnBrk="1" hangingPunct="1">
              <a:lnSpc>
                <a:spcPct val="150000"/>
              </a:lnSpc>
              <a:buFont typeface="Arial" panose="020B0604020202020204" pitchFamily="34" charset="0"/>
              <a:buChar char="•"/>
            </a:pPr>
            <a:r>
              <a:rPr lang="en-GB" altLang="en-US" b="0" dirty="0" smtClean="0">
                <a:solidFill>
                  <a:schemeClr val="tx2"/>
                </a:solidFill>
                <a:latin typeface="Calibri" pitchFamily="34" charset="0"/>
              </a:rPr>
              <a:t>Smallest scale </a:t>
            </a:r>
            <a:r>
              <a:rPr lang="en-GB" altLang="en-US" b="0" dirty="0">
                <a:solidFill>
                  <a:schemeClr val="tx2"/>
                </a:solidFill>
                <a:latin typeface="Calibri" pitchFamily="34" charset="0"/>
              </a:rPr>
              <a:t>is </a:t>
            </a:r>
            <a:r>
              <a:rPr lang="en-GB" altLang="en-US" b="0" dirty="0" err="1">
                <a:solidFill>
                  <a:schemeClr val="tx2"/>
                </a:solidFill>
                <a:latin typeface="Calibri" pitchFamily="34" charset="0"/>
              </a:rPr>
              <a:t>MiniScale</a:t>
            </a:r>
            <a:r>
              <a:rPr lang="en-GB" altLang="en-US" b="0" dirty="0">
                <a:solidFill>
                  <a:schemeClr val="tx2"/>
                </a:solidFill>
                <a:latin typeface="Calibri" pitchFamily="34" charset="0"/>
              </a:rPr>
              <a:t> </a:t>
            </a:r>
            <a:r>
              <a:rPr lang="en-GB" altLang="en-US" b="0" dirty="0" smtClean="0">
                <a:solidFill>
                  <a:schemeClr val="tx2"/>
                </a:solidFill>
                <a:latin typeface="Calibri" pitchFamily="34" charset="0"/>
              </a:rPr>
              <a:t>at 1:1,000,000.</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80" y="1124744"/>
            <a:ext cx="5040000" cy="5007201"/>
          </a:xfrm>
          <a:prstGeom prst="rect">
            <a:avLst/>
          </a:prstGeom>
        </p:spPr>
      </p:pic>
      <p:sp>
        <p:nvSpPr>
          <p:cNvPr id="5" name="TextBox 4"/>
          <p:cNvSpPr txBox="1"/>
          <p:nvPr/>
        </p:nvSpPr>
        <p:spPr>
          <a:xfrm>
            <a:off x="1115896" y="1211773"/>
            <a:ext cx="3312368" cy="369332"/>
          </a:xfrm>
          <a:prstGeom prst="rect">
            <a:avLst/>
          </a:prstGeom>
          <a:solidFill>
            <a:schemeClr val="bg1">
              <a:alpha val="75000"/>
            </a:schemeClr>
          </a:solidFill>
        </p:spPr>
        <p:txBody>
          <a:bodyPr wrap="square" rtlCol="0">
            <a:spAutoFit/>
          </a:bodyPr>
          <a:lstStyle/>
          <a:p>
            <a:pPr algn="ctr"/>
            <a:r>
              <a:rPr lang="en-GB" b="1" dirty="0" smtClean="0">
                <a:solidFill>
                  <a:schemeClr val="tx2"/>
                </a:solidFill>
              </a:rPr>
              <a:t>1:25,000 Colour Raster</a:t>
            </a:r>
            <a:endParaRPr lang="en-GB" b="1" dirty="0">
              <a:solidFill>
                <a:schemeClr val="tx2"/>
              </a:solidFill>
            </a:endParaRPr>
          </a:p>
        </p:txBody>
      </p:sp>
      <p:sp>
        <p:nvSpPr>
          <p:cNvPr id="6" name="TextBox 5"/>
          <p:cNvSpPr txBox="1"/>
          <p:nvPr/>
        </p:nvSpPr>
        <p:spPr>
          <a:xfrm>
            <a:off x="508542" y="5733256"/>
            <a:ext cx="4464496" cy="246221"/>
          </a:xfrm>
          <a:prstGeom prst="rect">
            <a:avLst/>
          </a:prstGeom>
          <a:solidFill>
            <a:srgbClr val="FFFFFF">
              <a:alpha val="74902"/>
            </a:srgbClr>
          </a:solidFill>
        </p:spPr>
        <p:txBody>
          <a:bodyPr wrap="square" rtlCol="0">
            <a:spAutoFit/>
          </a:bodyPr>
          <a:lstStyle/>
          <a:p>
            <a:pPr algn="ctr"/>
            <a:r>
              <a:rPr lang="en-GB" sz="1000" dirty="0"/>
              <a:t>© Crown Copyright and Database Right 2015. Ordnance Survey (Digimap Licence)</a:t>
            </a:r>
          </a:p>
        </p:txBody>
      </p:sp>
    </p:spTree>
    <p:extLst>
      <p:ext uri="{BB962C8B-B14F-4D97-AF65-F5344CB8AC3E}">
        <p14:creationId xmlns:p14="http://schemas.microsoft.com/office/powerpoint/2010/main" val="3177913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Height Attribute data</a:t>
            </a:r>
            <a:endParaRPr lang="en-GB" dirty="0"/>
          </a:p>
        </p:txBody>
      </p:sp>
      <p:sp>
        <p:nvSpPr>
          <p:cNvPr id="3" name="Content Placeholder 2"/>
          <p:cNvSpPr>
            <a:spLocks noGrp="1"/>
          </p:cNvSpPr>
          <p:nvPr>
            <p:ph idx="1"/>
          </p:nvPr>
        </p:nvSpPr>
        <p:spPr>
          <a:xfrm>
            <a:off x="5364088" y="1124744"/>
            <a:ext cx="3672408" cy="5001419"/>
          </a:xfrm>
        </p:spPr>
        <p:txBody>
          <a:bodyPr>
            <a:normAutofit/>
          </a:bodyPr>
          <a:lstStyle/>
          <a:p>
            <a:r>
              <a:rPr lang="en-GB" sz="2000" dirty="0" smtClean="0"/>
              <a:t>Released by OS in March 2014</a:t>
            </a:r>
          </a:p>
          <a:p>
            <a:r>
              <a:rPr lang="en-GB" sz="2000" dirty="0" smtClean="0"/>
              <a:t>Enhancement to Topography layer</a:t>
            </a:r>
          </a:p>
          <a:p>
            <a:r>
              <a:rPr lang="en-GB" sz="2000" dirty="0" smtClean="0"/>
              <a:t>Covers around 10,000 km</a:t>
            </a:r>
            <a:r>
              <a:rPr lang="en-GB" sz="2000" baseline="30000" dirty="0" smtClean="0"/>
              <a:t>2</a:t>
            </a:r>
            <a:r>
              <a:rPr lang="en-GB" sz="2000" dirty="0" smtClean="0"/>
              <a:t> of major towns and cities in GB - see where:</a:t>
            </a:r>
          </a:p>
          <a:p>
            <a:pPr lvl="1"/>
            <a:r>
              <a:rPr lang="en-GB" sz="1600" dirty="0">
                <a:hlinkClick r:id="rId2"/>
              </a:rPr>
              <a:t>http://</a:t>
            </a:r>
            <a:r>
              <a:rPr lang="en-GB" sz="1600" dirty="0" smtClean="0">
                <a:hlinkClick r:id="rId2"/>
              </a:rPr>
              <a:t>bit.ly/1zvKI9q</a:t>
            </a:r>
            <a:endParaRPr lang="en-GB" sz="1600" dirty="0" smtClean="0"/>
          </a:p>
          <a:p>
            <a:r>
              <a:rPr lang="en-GB" sz="2000" dirty="0" smtClean="0"/>
              <a:t>Alpha release – no guarantee error free</a:t>
            </a:r>
          </a:p>
          <a:p>
            <a:r>
              <a:rPr lang="en-GB" sz="2000" dirty="0" smtClean="0"/>
              <a:t>In future will be included in Topography layer</a:t>
            </a:r>
          </a:p>
          <a:p>
            <a:r>
              <a:rPr lang="en-GB" sz="2000" dirty="0" smtClean="0"/>
              <a:t>DWG, CSV </a:t>
            </a:r>
            <a:r>
              <a:rPr lang="en-GB" sz="2000" dirty="0"/>
              <a:t>or KML format</a:t>
            </a:r>
          </a:p>
          <a:p>
            <a:r>
              <a:rPr lang="en-GB" sz="2000" dirty="0"/>
              <a:t>EDINA supplies as 5x5km grid </a:t>
            </a:r>
            <a:r>
              <a:rPr lang="en-GB" sz="2000" dirty="0" smtClean="0"/>
              <a:t>tiles</a:t>
            </a:r>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24744"/>
            <a:ext cx="5040000" cy="4986464"/>
          </a:xfrm>
          <a:prstGeom prst="rect">
            <a:avLst/>
          </a:prstGeom>
        </p:spPr>
      </p:pic>
      <p:sp>
        <p:nvSpPr>
          <p:cNvPr id="5" name="TextBox 4"/>
          <p:cNvSpPr txBox="1"/>
          <p:nvPr/>
        </p:nvSpPr>
        <p:spPr>
          <a:xfrm>
            <a:off x="508542" y="5733256"/>
            <a:ext cx="4464496" cy="246221"/>
          </a:xfrm>
          <a:prstGeom prst="rect">
            <a:avLst/>
          </a:prstGeom>
          <a:solidFill>
            <a:srgbClr val="FFFFFF">
              <a:alpha val="74902"/>
            </a:srgbClr>
          </a:solidFill>
        </p:spPr>
        <p:txBody>
          <a:bodyPr wrap="square" rtlCol="0">
            <a:spAutoFit/>
          </a:bodyPr>
          <a:lstStyle/>
          <a:p>
            <a:pPr algn="ctr"/>
            <a:r>
              <a:rPr lang="en-GB" sz="1000" dirty="0"/>
              <a:t>© Crown Copyright and Database Right 2015. Ordnance Survey (Digimap Licence)</a:t>
            </a:r>
          </a:p>
        </p:txBody>
      </p:sp>
    </p:spTree>
    <p:extLst>
      <p:ext uri="{BB962C8B-B14F-4D97-AF65-F5344CB8AC3E}">
        <p14:creationId xmlns:p14="http://schemas.microsoft.com/office/powerpoint/2010/main" val="23316550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22757</TotalTime>
  <Words>1382</Words>
  <Application>Microsoft Office PowerPoint</Application>
  <PresentationFormat>On-screen Show (4:3)</PresentationFormat>
  <Paragraphs>206</Paragraphs>
  <Slides>29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Tahoma</vt:lpstr>
      <vt:lpstr>Office Theme</vt:lpstr>
      <vt:lpstr>Digimap – Urban map data for CAD</vt:lpstr>
      <vt:lpstr>PowerPoint Presentation</vt:lpstr>
      <vt:lpstr>Poll</vt:lpstr>
      <vt:lpstr>What data is available in CAD format?</vt:lpstr>
      <vt:lpstr>OS MasterMap</vt:lpstr>
      <vt:lpstr>VectorMap Local data</vt:lpstr>
      <vt:lpstr>Height Data</vt:lpstr>
      <vt:lpstr>Backdrop mapping</vt:lpstr>
      <vt:lpstr>Building Height Attribute data</vt:lpstr>
      <vt:lpstr>Update Frequency</vt:lpstr>
      <vt:lpstr>Where do I get the data?</vt:lpstr>
      <vt:lpstr>Data Download</vt:lpstr>
      <vt:lpstr>Using Data Download</vt:lpstr>
      <vt:lpstr>Basket options</vt:lpstr>
      <vt:lpstr>How do I use the data?</vt:lpstr>
      <vt:lpstr>Poll</vt:lpstr>
      <vt:lpstr>Add VectorMap Local to AutoCAD</vt:lpstr>
      <vt:lpstr>Add OS MasterMap topography to AutoCAD</vt:lpstr>
      <vt:lpstr>3D visualisation with Building Height Attribute (BHA)</vt:lpstr>
      <vt:lpstr>PowerPoint Presentation</vt:lpstr>
      <vt:lpstr>Building Height Attribute</vt:lpstr>
      <vt:lpstr>Recent developments</vt:lpstr>
      <vt:lpstr>Resources</vt:lpstr>
      <vt:lpstr>AutoCAD pages</vt:lpstr>
      <vt:lpstr>Permitted uses of data from Digimap</vt:lpstr>
      <vt:lpstr>Acknowledgement</vt:lpstr>
      <vt:lpstr>Can I publish my work on the web?</vt:lpstr>
      <vt:lpstr>Support with copyright</vt:lpstr>
      <vt:lpstr>Poll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dc:creator>
  <cp:lastModifiedBy>HOLMES Ian</cp:lastModifiedBy>
  <cp:revision>321</cp:revision>
  <cp:lastPrinted>2015-03-04T11:43:33Z</cp:lastPrinted>
  <dcterms:created xsi:type="dcterms:W3CDTF">2013-07-16T11:07:09Z</dcterms:created>
  <dcterms:modified xsi:type="dcterms:W3CDTF">2015-11-26T09:38:40Z</dcterms:modified>
</cp:coreProperties>
</file>